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2" r:id="rId5"/>
    <p:sldId id="268" r:id="rId6"/>
    <p:sldId id="271" r:id="rId7"/>
    <p:sldId id="259"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5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24503-3353-4296-86E9-1EBD898955BA}" type="datetimeFigureOut">
              <a:rPr lang="en-US" smtClean="0"/>
              <a:pPr/>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54CDA-AC52-4770-A156-01873D8A7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24503-3353-4296-86E9-1EBD898955BA}" type="datetimeFigureOut">
              <a:rPr lang="en-US" smtClean="0"/>
              <a:pPr/>
              <a:t>10/14/2015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54CDA-AC52-4770-A156-01873D8A7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0JWlcoeiTIY" TargetMode="External"/><Relationship Id="rId2" Type="http://schemas.openxmlformats.org/officeDocument/2006/relationships/hyperlink" Target="https://www.youtube.com/watch?v=tZgowg5egp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28799"/>
          </a:xfrm>
        </p:spPr>
        <p:txBody>
          <a:bodyPr>
            <a:noAutofit/>
          </a:bodyPr>
          <a:lstStyle/>
          <a:p>
            <a:r>
              <a:rPr lang="en-US" sz="9600" dirty="0" smtClean="0"/>
              <a:t>REJOICE!</a:t>
            </a:r>
            <a:endParaRPr lang="en-US" sz="9600" dirty="0"/>
          </a:p>
        </p:txBody>
      </p:sp>
      <p:sp>
        <p:nvSpPr>
          <p:cNvPr id="3" name="Subtitle 2"/>
          <p:cNvSpPr>
            <a:spLocks noGrp="1"/>
          </p:cNvSpPr>
          <p:nvPr>
            <p:ph type="subTitle" idx="1"/>
          </p:nvPr>
        </p:nvSpPr>
        <p:spPr>
          <a:xfrm>
            <a:off x="1371600" y="3810000"/>
            <a:ext cx="6400800" cy="2590800"/>
          </a:xfrm>
        </p:spPr>
        <p:txBody>
          <a:bodyPr>
            <a:normAutofit fontScale="92500" lnSpcReduction="10000"/>
          </a:bodyPr>
          <a:lstStyle/>
          <a:p>
            <a:r>
              <a:rPr lang="en-US" dirty="0" smtClean="0">
                <a:cs typeface="Arial" pitchFamily="34" charset="0"/>
              </a:rPr>
              <a:t>Wednesday, October 14, 2015</a:t>
            </a:r>
          </a:p>
          <a:p>
            <a:r>
              <a:rPr lang="en-US" dirty="0" smtClean="0">
                <a:cs typeface="Arial" pitchFamily="34" charset="0"/>
              </a:rPr>
              <a:t>Deacon Tom Bello</a:t>
            </a:r>
          </a:p>
          <a:p>
            <a:r>
              <a:rPr lang="en-US" dirty="0" smtClean="0">
                <a:cs typeface="Arial" pitchFamily="34" charset="0"/>
              </a:rPr>
              <a:t>The National Fraternity of the </a:t>
            </a:r>
          </a:p>
          <a:p>
            <a:r>
              <a:rPr lang="en-US" dirty="0" smtClean="0">
                <a:cs typeface="Arial" pitchFamily="34" charset="0"/>
              </a:rPr>
              <a:t>Secular Franciscan Order in the </a:t>
            </a:r>
          </a:p>
          <a:p>
            <a:r>
              <a:rPr lang="en-US" dirty="0" smtClean="0">
                <a:cs typeface="Arial" pitchFamily="34" charset="0"/>
              </a:rPr>
              <a:t>United States of America</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49562"/>
          </a:xfrm>
        </p:spPr>
        <p:txBody>
          <a:bodyPr>
            <a:normAutofit fontScale="90000"/>
          </a:bodyPr>
          <a:lstStyle/>
          <a:p>
            <a:r>
              <a:rPr lang="en-US" dirty="0" smtClean="0"/>
              <a:t>Two, Better Formation, from Initial to Ongoing, in every Fraternity, Local, Regional and National, at every opportunity.</a:t>
            </a:r>
            <a:br>
              <a:rPr lang="en-US" dirty="0" smtClean="0"/>
            </a:br>
            <a:endParaRPr lang="en-US" dirty="0"/>
          </a:p>
        </p:txBody>
      </p:sp>
      <p:sp>
        <p:nvSpPr>
          <p:cNvPr id="3" name="Content Placeholder 2"/>
          <p:cNvSpPr>
            <a:spLocks noGrp="1"/>
          </p:cNvSpPr>
          <p:nvPr>
            <p:ph idx="1"/>
          </p:nvPr>
        </p:nvSpPr>
        <p:spPr>
          <a:xfrm>
            <a:off x="457200" y="2743200"/>
            <a:ext cx="8229600" cy="3810000"/>
          </a:xfrm>
        </p:spPr>
        <p:txBody>
          <a:bodyPr>
            <a:normAutofit fontScale="92500" lnSpcReduction="20000"/>
          </a:bodyPr>
          <a:lstStyle/>
          <a:p>
            <a:pPr>
              <a:buNone/>
            </a:pPr>
            <a:r>
              <a:rPr lang="en-US" dirty="0" smtClean="0"/>
              <a:t>ACTION ITEM NUMBER THREE: </a:t>
            </a:r>
            <a:r>
              <a:rPr lang="en-US" u="sng" dirty="0" smtClean="0"/>
              <a:t>EVERY YEAR</a:t>
            </a:r>
            <a:r>
              <a:rPr lang="en-US" dirty="0" smtClean="0"/>
              <a:t>, WITH THE SINGLE EXCEPTION OF THOSE YEARS WHEN WE TRY TO GATHER THE WHOLE FRANCISCAN FAMILY AT A QUINQUENNIAL, THE NATIONAL FORMATION TEAM WILL GATHER ALL THE REGIONAL FORMATION DIRECTORS </a:t>
            </a:r>
            <a:r>
              <a:rPr lang="en-US" u="sng" dirty="0" smtClean="0"/>
              <a:t>AND</a:t>
            </a:r>
            <a:r>
              <a:rPr lang="en-US" dirty="0" smtClean="0"/>
              <a:t>, IN THE SAME YEAR, BUT ON A DIFFERENT DATE, THE REGIONAL FORMATION TEAM WILL GATHER ALL THE LOCAL FRATERNITY FORMATION DIRECTORS TO DISCUSS FORMATION.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477000"/>
          </a:xfrm>
        </p:spPr>
        <p:txBody>
          <a:bodyPr>
            <a:normAutofit fontScale="47500" lnSpcReduction="20000"/>
          </a:bodyPr>
          <a:lstStyle/>
          <a:p>
            <a:pPr>
              <a:buNone/>
            </a:pPr>
            <a:r>
              <a:rPr lang="en-US" sz="5900" dirty="0" smtClean="0"/>
              <a:t>ACTION ITEM NUMBER FOUR: EVERY CANDIDATE IN EVERY LOCAL FRATERNITY WILL HAVE A MENTOR FROM THAT FRATERNITY, IN ADDITION TO THE FORMATION DIRECTOR, TO JOURNEY WITH THE CANDIDATE.</a:t>
            </a:r>
          </a:p>
          <a:p>
            <a:pPr>
              <a:buNone/>
            </a:pPr>
            <a:r>
              <a:rPr lang="en-US" sz="4200" dirty="0" smtClean="0"/>
              <a:t>Other Recommendations for better </a:t>
            </a:r>
            <a:r>
              <a:rPr lang="en-US" sz="4200" dirty="0" err="1" smtClean="0"/>
              <a:t>Fomation</a:t>
            </a:r>
            <a:r>
              <a:rPr lang="en-US" sz="4200" dirty="0" smtClean="0"/>
              <a:t>, perhaps not given the importance of ACTION ITEMS NUMBER THREE AND FOUR, but still valuable, would be:</a:t>
            </a:r>
          </a:p>
          <a:p>
            <a:pPr>
              <a:buNone/>
            </a:pPr>
            <a:r>
              <a:rPr lang="en-US" sz="4200" dirty="0" smtClean="0"/>
              <a:t> Every Candidate at the beginning of Candidacy receives or purchases THE ESSENTIAL DOCUMENTS, and does homework in the Documents between each Candidacy session.</a:t>
            </a:r>
          </a:p>
          <a:p>
            <a:pPr>
              <a:buNone/>
            </a:pPr>
            <a:r>
              <a:rPr lang="en-US" sz="4200" dirty="0" smtClean="0"/>
              <a:t> Every Candidate before Profession reads Friar </a:t>
            </a:r>
            <a:r>
              <a:rPr lang="en-US" sz="4200" dirty="0" err="1" smtClean="0"/>
              <a:t>Felice</a:t>
            </a:r>
            <a:r>
              <a:rPr lang="en-US" sz="4200" dirty="0" smtClean="0"/>
              <a:t> </a:t>
            </a:r>
            <a:r>
              <a:rPr lang="en-US" sz="4200" dirty="0" err="1" smtClean="0"/>
              <a:t>Cangelosi's</a:t>
            </a:r>
            <a:r>
              <a:rPr lang="en-US" sz="4200" dirty="0" smtClean="0"/>
              <a:t> article on Profession on which Friar Richard </a:t>
            </a:r>
            <a:r>
              <a:rPr lang="en-US" sz="4200" dirty="0" err="1" smtClean="0"/>
              <a:t>Trezza</a:t>
            </a:r>
            <a:r>
              <a:rPr lang="en-US" sz="4200" dirty="0" smtClean="0"/>
              <a:t> based his article on Profession in the FUN Manual. </a:t>
            </a:r>
          </a:p>
          <a:p>
            <a:pPr>
              <a:buNone/>
            </a:pPr>
            <a:r>
              <a:rPr lang="en-US" sz="4200" dirty="0" smtClean="0"/>
              <a:t> Every Candidate will watch Friar Richard </a:t>
            </a:r>
            <a:r>
              <a:rPr lang="en-US" sz="4200" dirty="0" err="1" smtClean="0"/>
              <a:t>Trezza’s</a:t>
            </a:r>
            <a:r>
              <a:rPr lang="en-US" sz="4200" dirty="0" smtClean="0"/>
              <a:t> Presentations on Profession from YouTube. Part One: </a:t>
            </a:r>
            <a:r>
              <a:rPr lang="en-US" sz="4200" u="sng" dirty="0" smtClean="0">
                <a:hlinkClick r:id="rId2"/>
              </a:rPr>
              <a:t>https://www.youtube.com/watch?v=tZgowg5egpU</a:t>
            </a:r>
            <a:r>
              <a:rPr lang="en-US" sz="4200" dirty="0" smtClean="0"/>
              <a:t>. Part Two: </a:t>
            </a:r>
            <a:r>
              <a:rPr lang="en-US" sz="4200" u="sng" dirty="0" smtClean="0">
                <a:hlinkClick r:id="rId3"/>
              </a:rPr>
              <a:t>https://www.youtube.com/watch?v=0JWlcoeiTIY</a:t>
            </a:r>
            <a:r>
              <a:rPr lang="en-US" sz="4200" dirty="0" smtClean="0"/>
              <a:t>.</a:t>
            </a:r>
          </a:p>
          <a:p>
            <a:pPr>
              <a:buNone/>
            </a:pPr>
            <a:r>
              <a:rPr lang="en-US" sz="4200" dirty="0" smtClean="0"/>
              <a:t> Every Candidate will discuss both articles and both presentations with the Mentor and/or Formation Director and/or other Candidates.</a:t>
            </a:r>
          </a:p>
          <a:p>
            <a:pPr>
              <a:buNone/>
            </a:pPr>
            <a:r>
              <a:rPr lang="en-US" sz="4200" dirty="0" smtClean="0"/>
              <a:t> Every Candidate before Profession chooses and completes a service apostolate to the satisfaction of the Mentor or Formation Director.</a:t>
            </a: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More social sharing and JOY at every Secular Franciscan gathering</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a:buNone/>
            </a:pPr>
            <a:r>
              <a:rPr lang="en-US" sz="3500" dirty="0" smtClean="0"/>
              <a:t>ACTION ITEM NUMBER FIVE: EVERY SECULAR FRANCISCAN GATHERING WILL HAVE TIME AND POSSIBLY REFRESHMENTS FOR SOCIAL INTERACTION BETWEEN AND AMONG SISTERS AND BROTHERS.</a:t>
            </a:r>
          </a:p>
          <a:p>
            <a:pPr>
              <a:buNone/>
            </a:pPr>
            <a:endParaRPr lang="en-US" dirty="0" smtClean="0"/>
          </a:p>
          <a:p>
            <a:pPr>
              <a:buNone/>
            </a:pPr>
            <a:r>
              <a:rPr lang="en-US" sz="3500" dirty="0" smtClean="0"/>
              <a:t>“I give you a new commandment: love one another. As I have loved you, so you also should love one another. This is how all will know that you are my disciples, if you have love for one another.” (John 13:34-35).</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Works in Progress</a:t>
            </a:r>
            <a:endParaRPr lang="en-US" dirty="0"/>
          </a:p>
        </p:txBody>
      </p:sp>
      <p:sp>
        <p:nvSpPr>
          <p:cNvPr id="3" name="Content Placeholder 2"/>
          <p:cNvSpPr>
            <a:spLocks noGrp="1"/>
          </p:cNvSpPr>
          <p:nvPr>
            <p:ph idx="1"/>
          </p:nvPr>
        </p:nvSpPr>
        <p:spPr/>
        <p:txBody>
          <a:bodyPr/>
          <a:lstStyle/>
          <a:p>
            <a:pPr>
              <a:buNone/>
            </a:pPr>
            <a:r>
              <a:rPr lang="en-US" dirty="0" smtClean="0"/>
              <a:t>One: Youth and Young Adults</a:t>
            </a:r>
          </a:p>
          <a:p>
            <a:pPr>
              <a:buNone/>
            </a:pPr>
            <a:endParaRPr lang="en-US" dirty="0" smtClean="0"/>
          </a:p>
          <a:p>
            <a:pPr>
              <a:buNone/>
            </a:pPr>
            <a:r>
              <a:rPr lang="en-US" dirty="0" smtClean="0"/>
              <a:t>Two: Vocations</a:t>
            </a:r>
          </a:p>
          <a:p>
            <a:pPr>
              <a:buNone/>
            </a:pPr>
            <a:endParaRPr lang="en-US" dirty="0" smtClean="0"/>
          </a:p>
          <a:p>
            <a:pPr>
              <a:buNone/>
            </a:pPr>
            <a:r>
              <a:rPr lang="en-US" dirty="0" smtClean="0"/>
              <a:t>Three: Communication</a:t>
            </a:r>
          </a:p>
          <a:p>
            <a:pPr>
              <a:buNone/>
            </a:pPr>
            <a:endParaRPr lang="en-US" dirty="0" smtClean="0"/>
          </a:p>
          <a:p>
            <a:pPr>
              <a:buNone/>
            </a:pPr>
            <a:r>
              <a:rPr lang="en-US" dirty="0" smtClean="0"/>
              <a:t>Four: Outreach</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dirty="0" smtClean="0"/>
              <a:t>Three: Communication</a:t>
            </a:r>
            <a:endParaRPr lang="en-US" dirty="0"/>
          </a:p>
        </p:txBody>
      </p:sp>
      <p:sp>
        <p:nvSpPr>
          <p:cNvPr id="3" name="Content Placeholder 2"/>
          <p:cNvSpPr>
            <a:spLocks noGrp="1"/>
          </p:cNvSpPr>
          <p:nvPr>
            <p:ph idx="1"/>
          </p:nvPr>
        </p:nvSpPr>
        <p:spPr>
          <a:xfrm>
            <a:off x="304800" y="990600"/>
            <a:ext cx="8610600" cy="5486400"/>
          </a:xfrm>
        </p:spPr>
        <p:txBody>
          <a:bodyPr>
            <a:noAutofit/>
          </a:bodyPr>
          <a:lstStyle/>
          <a:p>
            <a:pPr>
              <a:buNone/>
            </a:pPr>
            <a:r>
              <a:rPr lang="en-US" sz="2600" dirty="0" smtClean="0"/>
              <a:t>“The Communications Committee will examine the current avenues of communication that exist in the Secular Franciscan Order of the USA, evaluate how well these avenues are working, and then set goals for improvement and/ or additional means of communication if necessary. These avenues of communication would include: between and within all levels of the Order, both from the higher levels to the individual members AND from the individual members to the governing bodies. (Also,) between the Order and the Church and the world.”</a:t>
            </a:r>
          </a:p>
          <a:p>
            <a:pPr>
              <a:buNone/>
            </a:pPr>
            <a:r>
              <a:rPr lang="en-US" sz="2600" dirty="0" smtClean="0"/>
              <a:t>ACTION ITEM NUMBER SIX: PLEASE, CONTINUE OUR ADMITTEDLY “TEMPORARY” NATIONAL COMMUNICATIONS COMMITTEE AT LEAST FOR ANOTHER YEAR.</a:t>
            </a:r>
            <a:endParaRPr lang="en-US"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Outreach</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ACTION ITEM NUMBER SEVEN: EVERY FRATERNITY AT EVERY LEVEL, LOCAL, REGIONAL AND NATIONAL, WILL ADOPT AND REPORT PROGRESS (LOCAL FRATERNITIES TO THE REGION, REGIONAL FRATERNITIES TO NATIONAL AND THE NATIONAL FRATERNITY TO THE WHOLE NATIONAL FAMILY) ON AT LEAST ONE APOSTOLATE TO THE MARGINS, AS EACH FRATERNITY SO DEFINES THOSE MARGINS.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Possible </a:t>
            </a:r>
            <a:r>
              <a:rPr lang="en-US" dirty="0" err="1" smtClean="0"/>
              <a:t>Apostolates</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pPr>
              <a:buNone/>
            </a:pPr>
            <a:r>
              <a:rPr lang="en-US" dirty="0" err="1" smtClean="0"/>
              <a:t>Apostolates</a:t>
            </a:r>
            <a:r>
              <a:rPr lang="en-US" dirty="0" smtClean="0"/>
              <a:t> may be to those in our own Franciscan family sick and unable to attend gatherings and to those who have disappeared from our gatherings without any explanation. </a:t>
            </a:r>
            <a:r>
              <a:rPr lang="en-US" dirty="0" err="1" smtClean="0"/>
              <a:t>Apostolates</a:t>
            </a:r>
            <a:r>
              <a:rPr lang="en-US" dirty="0" smtClean="0"/>
              <a:t> may be to the hungry and homeless, the imprisoned and hospitalized in our local areas. </a:t>
            </a:r>
            <a:r>
              <a:rPr lang="en-US" dirty="0" err="1" smtClean="0"/>
              <a:t>Apostolates</a:t>
            </a:r>
            <a:r>
              <a:rPr lang="en-US" dirty="0" smtClean="0"/>
              <a:t> may take the form of International outreach to migrants and refugees, the sick and suffering throughout the world.</a:t>
            </a:r>
          </a:p>
          <a:p>
            <a:pPr>
              <a:buNone/>
            </a:pPr>
            <a:r>
              <a:rPr lang="en-US" dirty="0" smtClean="0"/>
              <a:t> </a:t>
            </a:r>
          </a:p>
          <a:p>
            <a:pPr>
              <a:buNone/>
            </a:pPr>
            <a:r>
              <a:rPr lang="en-US" dirty="0" smtClean="0"/>
              <a:t>Perhaps our recipient of the 2015 Justice, Peace and Integrity of Creation Award, Sister Caritas </a:t>
            </a:r>
            <a:r>
              <a:rPr lang="en-US" dirty="0" err="1" smtClean="0"/>
              <a:t>Barajingitwa</a:t>
            </a:r>
            <a:r>
              <a:rPr lang="en-US" dirty="0" smtClean="0"/>
              <a:t>, </a:t>
            </a:r>
            <a:r>
              <a:rPr lang="en-US" dirty="0" err="1" smtClean="0"/>
              <a:t>LSOSF</a:t>
            </a:r>
            <a:r>
              <a:rPr lang="en-US" dirty="0" smtClean="0"/>
              <a:t>, who I pray will join us at our National Chapter, will offer more ideas on possible </a:t>
            </a:r>
            <a:r>
              <a:rPr lang="en-US" dirty="0" err="1" smtClean="0"/>
              <a:t>apostolates</a:t>
            </a:r>
            <a:r>
              <a:rPr lang="en-US" dirty="0" smtClean="0"/>
              <a:t> for all of us.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914400"/>
          </a:xfrm>
        </p:spPr>
        <p:txBody>
          <a:bodyPr>
            <a:normAutofit fontScale="90000"/>
          </a:bodyPr>
          <a:lstStyle/>
          <a:p>
            <a:r>
              <a:rPr lang="en-US" dirty="0" smtClean="0"/>
              <a:t>The Words and Example of Pope Francis</a:t>
            </a:r>
            <a:endParaRPr lang="en-US" dirty="0"/>
          </a:p>
        </p:txBody>
      </p:sp>
      <p:sp>
        <p:nvSpPr>
          <p:cNvPr id="3" name="Content Placeholder 2"/>
          <p:cNvSpPr>
            <a:spLocks noGrp="1"/>
          </p:cNvSpPr>
          <p:nvPr>
            <p:ph idx="1"/>
          </p:nvPr>
        </p:nvSpPr>
        <p:spPr>
          <a:xfrm>
            <a:off x="228600" y="1219200"/>
            <a:ext cx="8610600" cy="5410200"/>
          </a:xfrm>
        </p:spPr>
        <p:txBody>
          <a:bodyPr>
            <a:normAutofit fontScale="85000" lnSpcReduction="20000"/>
          </a:bodyPr>
          <a:lstStyle/>
          <a:p>
            <a:pPr>
              <a:buNone/>
            </a:pPr>
            <a:r>
              <a:rPr lang="en-US" dirty="0" smtClean="0"/>
              <a:t>The dimension of fraternity belongs in an essential way to Gospel witness. In the early Church, Christians lived fraternal communion to the extent of establishing an eloquent and attractive sign of unity and charity. The people were astonished to see Christians so united in love, so willing to give and to forgive one another, in such a fellowship of mercy, of benevolence, of reciprocal aid, unanimous in sharing the joys, sufferings and experiences of life. Your religious family is called to express this concrete fraternity, by restoring mutual trust — and I emphasize this: restoring mutual trust — in interpersonal relationships, so the world may see and believe, recognizing that Jesus’ love heals wounds and renders all as one. Pope Francis to </a:t>
            </a:r>
            <a:r>
              <a:rPr lang="en-US" b="1" i="1" dirty="0" smtClean="0"/>
              <a:t>THE GENERAL CHAPTER OF THE ORDER OF FRIARS MINOR</a:t>
            </a:r>
            <a:r>
              <a:rPr lang="en-US" dirty="0" smtClean="0"/>
              <a:t> </a:t>
            </a:r>
            <a:r>
              <a:rPr lang="en-US" i="1" dirty="0" smtClean="0"/>
              <a:t>26 May 2015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0"/>
            <a:ext cx="8229600" cy="274638"/>
          </a:xfrm>
        </p:spPr>
        <p:txBody>
          <a:bodyPr>
            <a:normAutofit fontScale="90000"/>
          </a:bodyPr>
          <a:lstStyle/>
          <a:p>
            <a:endParaRPr lang="en-US" dirty="0"/>
          </a:p>
        </p:txBody>
      </p:sp>
      <p:pic>
        <p:nvPicPr>
          <p:cNvPr id="4" name="Content Placeholder 3" descr="Pope Francis praying at the tomb of St. Francis.jpg"/>
          <p:cNvPicPr>
            <a:picLocks noGrp="1" noChangeAspect="1"/>
          </p:cNvPicPr>
          <p:nvPr>
            <p:ph idx="1"/>
          </p:nvPr>
        </p:nvPicPr>
        <p:blipFill>
          <a:blip r:embed="rId2" cstate="print"/>
          <a:stretch>
            <a:fillRect/>
          </a:stretch>
        </p:blipFill>
        <p:spPr>
          <a:xfrm>
            <a:off x="457200" y="304800"/>
            <a:ext cx="8229600" cy="62484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pic>
        <p:nvPicPr>
          <p:cNvPr id="4" name="Content Placeholder 3" descr="Pope Francis washing feet.jpg"/>
          <p:cNvPicPr>
            <a:picLocks noGrp="1" noChangeAspect="1"/>
          </p:cNvPicPr>
          <p:nvPr>
            <p:ph idx="1"/>
          </p:nvPr>
        </p:nvPicPr>
        <p:blipFill>
          <a:blip r:embed="rId2" cstate="print"/>
          <a:stretch>
            <a:fillRect/>
          </a:stretch>
        </p:blipFill>
        <p:spPr>
          <a:xfrm>
            <a:off x="762000" y="273050"/>
            <a:ext cx="7620000" cy="63119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endParaRPr lang="en-US" dirty="0"/>
          </a:p>
        </p:txBody>
      </p:sp>
      <p:sp>
        <p:nvSpPr>
          <p:cNvPr id="3" name="Content Placeholder 2"/>
          <p:cNvSpPr>
            <a:spLocks noGrp="1"/>
          </p:cNvSpPr>
          <p:nvPr>
            <p:ph idx="1"/>
          </p:nvPr>
        </p:nvSpPr>
        <p:spPr>
          <a:xfrm>
            <a:off x="0" y="228600"/>
            <a:ext cx="9144000" cy="6248400"/>
          </a:xfrm>
        </p:spPr>
        <p:txBody>
          <a:bodyPr>
            <a:noAutofit/>
          </a:bodyPr>
          <a:lstStyle/>
          <a:p>
            <a:pPr>
              <a:buNone/>
            </a:pPr>
            <a:r>
              <a:rPr lang="en-US" sz="4200" dirty="0" smtClean="0"/>
              <a:t>"Rejoice in the Lord always. I shall say it again: rejoice! Your kindness should be known to all. The Lord is near. Have no anxiety at all, but in everything, by prayer and petition, with thanksgiving, make your requests known to God. Then the peace of God that surpasses all understanding will guard your hearts and minds in Christ Jesus" Philippians 4:4-7.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a:bodyPr>
          <a:lstStyle/>
          <a:p>
            <a:pPr>
              <a:buNone/>
            </a:pPr>
            <a:r>
              <a:rPr lang="en-US" b="1" dirty="0" smtClean="0"/>
              <a:t>		</a:t>
            </a:r>
          </a:p>
          <a:p>
            <a:pPr>
              <a:buNone/>
            </a:pPr>
            <a:endParaRPr lang="en-US" b="1" dirty="0" smtClean="0"/>
          </a:p>
          <a:p>
            <a:pPr>
              <a:buNone/>
            </a:pPr>
            <a:endParaRPr lang="en-US" b="1" dirty="0" smtClean="0"/>
          </a:p>
          <a:p>
            <a:pPr algn="ctr">
              <a:buNone/>
            </a:pPr>
            <a:endParaRPr lang="en-US" dirty="0"/>
          </a:p>
        </p:txBody>
      </p:sp>
      <p:pic>
        <p:nvPicPr>
          <p:cNvPr id="1026" name="Picture 1" descr="NAFRA Priorities"/>
          <p:cNvPicPr>
            <a:picLocks noChangeAspect="1" noChangeArrowheads="1"/>
          </p:cNvPicPr>
          <p:nvPr/>
        </p:nvPicPr>
        <p:blipFill>
          <a:blip r:embed="rId2" cstate="print"/>
          <a:srcRect/>
          <a:stretch>
            <a:fillRect/>
          </a:stretch>
        </p:blipFill>
        <p:spPr bwMode="auto">
          <a:xfrm>
            <a:off x="457200" y="228600"/>
            <a:ext cx="8229600" cy="640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ope Francis in America.jpeg"/>
          <p:cNvPicPr>
            <a:picLocks noGrp="1" noChangeAspect="1"/>
          </p:cNvPicPr>
          <p:nvPr>
            <p:ph idx="1"/>
          </p:nvPr>
        </p:nvPicPr>
        <p:blipFill>
          <a:blip r:embed="rId2" cstate="print"/>
          <a:stretch>
            <a:fillRect/>
          </a:stretch>
        </p:blipFill>
        <p:spPr>
          <a:xfrm>
            <a:off x="762000" y="228600"/>
            <a:ext cx="7467600" cy="6400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nonization Mass09.23.15.jpeg"/>
          <p:cNvPicPr>
            <a:picLocks noGrp="1" noChangeAspect="1"/>
          </p:cNvPicPr>
          <p:nvPr>
            <p:ph idx="1"/>
          </p:nvPr>
        </p:nvPicPr>
        <p:blipFill>
          <a:blip r:embed="rId2" cstate="print"/>
          <a:stretch>
            <a:fillRect/>
          </a:stretch>
        </p:blipFill>
        <p:spPr>
          <a:xfrm>
            <a:off x="1066800" y="304800"/>
            <a:ext cx="6781800" cy="62484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nonization Mass with Pope Francis09.23.15.jpg"/>
          <p:cNvPicPr>
            <a:picLocks noGrp="1" noChangeAspect="1"/>
          </p:cNvPicPr>
          <p:nvPr>
            <p:ph idx="1"/>
          </p:nvPr>
        </p:nvPicPr>
        <p:blipFill>
          <a:blip r:embed="rId2" cstate="print"/>
          <a:stretch>
            <a:fillRect/>
          </a:stretch>
        </p:blipFill>
        <p:spPr>
          <a:xfrm>
            <a:off x="381000" y="304800"/>
            <a:ext cx="8305799" cy="61722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lnSpcReduction="10000"/>
          </a:bodyPr>
          <a:lstStyle/>
          <a:p>
            <a:pPr>
              <a:buNone/>
            </a:pPr>
            <a:r>
              <a:rPr lang="en-US" sz="4400" dirty="0" smtClean="0"/>
              <a:t>"Rejoice in the Lord always. I shall say it again: rejoice!" OR "Be the Joyful Face of Christ to All," our prescient 2015 </a:t>
            </a:r>
            <a:r>
              <a:rPr lang="en-US" sz="4400" dirty="0" err="1" smtClean="0"/>
              <a:t>NAFRA</a:t>
            </a:r>
            <a:r>
              <a:rPr lang="en-US" sz="4400" dirty="0" smtClean="0"/>
              <a:t> Theme, which says much the same thing, these words and joy lie under, around and through everything that follows in this Annual Report, be it good or bad.</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Two Greatest Concerns I pray most about</a:t>
            </a:r>
            <a:endParaRPr lang="en-US" dirty="0"/>
          </a:p>
        </p:txBody>
      </p:sp>
      <p:sp>
        <p:nvSpPr>
          <p:cNvPr id="3" name="Content Placeholder 2"/>
          <p:cNvSpPr>
            <a:spLocks noGrp="1"/>
          </p:cNvSpPr>
          <p:nvPr>
            <p:ph idx="1"/>
          </p:nvPr>
        </p:nvSpPr>
        <p:spPr/>
        <p:txBody>
          <a:bodyPr/>
          <a:lstStyle/>
          <a:p>
            <a:pPr>
              <a:buNone/>
            </a:pPr>
            <a:r>
              <a:rPr lang="en-US" sz="3600" dirty="0" smtClean="0"/>
              <a:t>WE CONTINUE IN 2015 TO SHOW </a:t>
            </a:r>
            <a:r>
              <a:rPr lang="en-US" sz="3600" u="sng" dirty="0" smtClean="0"/>
              <a:t>BOTH</a:t>
            </a:r>
            <a:r>
              <a:rPr lang="en-US" sz="3600" dirty="0" smtClean="0"/>
              <a:t> A LACK OF KNOWLEDGE OF THE ESSENTIAL DOCUMENTS AND OF THE FRANCISCAN CHARISM </a:t>
            </a:r>
            <a:r>
              <a:rPr lang="en-US" sz="3600" u="sng" dirty="0" smtClean="0"/>
              <a:t>AND</a:t>
            </a:r>
            <a:r>
              <a:rPr lang="en-US" sz="3600" dirty="0" smtClean="0"/>
              <a:t> THE LACK OF A SINCERE LIFELONG COMMITMENT TO LIVING INTENSELY THE GOSPEL LIFE OF CHRIST IN THE FOOTSTEPS OF SAINTS FRANCIS AND CLARE</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Recommendations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One, More Individual and Fraternal Prayer from our hearts at every Secular Franciscan gathering.</a:t>
            </a:r>
          </a:p>
          <a:p>
            <a:pPr>
              <a:buNone/>
            </a:pPr>
            <a:r>
              <a:rPr lang="en-US" dirty="0" smtClean="0"/>
              <a:t> </a:t>
            </a:r>
          </a:p>
          <a:p>
            <a:pPr>
              <a:buNone/>
            </a:pPr>
            <a:r>
              <a:rPr lang="en-US" dirty="0" smtClean="0"/>
              <a:t>Two, Better Formation, from Initial to Ongoing, in every Fraternity, Local, Regional and National, at every opportunity.</a:t>
            </a:r>
          </a:p>
          <a:p>
            <a:pPr>
              <a:buNone/>
            </a:pPr>
            <a:r>
              <a:rPr lang="en-US" dirty="0" smtClean="0"/>
              <a:t> </a:t>
            </a:r>
          </a:p>
          <a:p>
            <a:pPr>
              <a:buNone/>
            </a:pPr>
            <a:r>
              <a:rPr lang="en-US" dirty="0" smtClean="0"/>
              <a:t>Three, More social sharing and JOY at every Secular Franciscan gathering. </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dirty="0" smtClean="0"/>
              <a:t>One, More Individual and Fraternal Prayer from our hearts at every Secular Franciscan gathering.</a:t>
            </a:r>
            <a:endParaRPr lang="en-US" dirty="0"/>
          </a:p>
        </p:txBody>
      </p:sp>
      <p:sp>
        <p:nvSpPr>
          <p:cNvPr id="3" name="Content Placeholder 2"/>
          <p:cNvSpPr>
            <a:spLocks noGrp="1"/>
          </p:cNvSpPr>
          <p:nvPr>
            <p:ph idx="1"/>
          </p:nvPr>
        </p:nvSpPr>
        <p:spPr>
          <a:xfrm>
            <a:off x="457200" y="2362200"/>
            <a:ext cx="8229600" cy="4267200"/>
          </a:xfrm>
        </p:spPr>
        <p:txBody>
          <a:bodyPr>
            <a:normAutofit fontScale="25000" lnSpcReduction="20000"/>
          </a:bodyPr>
          <a:lstStyle/>
          <a:p>
            <a:pPr>
              <a:buNone/>
            </a:pPr>
            <a:r>
              <a:rPr lang="en-US" sz="12800" dirty="0" smtClean="0"/>
              <a:t>ACTION ITEM NUMBER ONE: EVERY SINGLE FRATERNITY IN EVERY REGION NEEDS SPIRITUAL ASSISTANCE.</a:t>
            </a:r>
          </a:p>
          <a:p>
            <a:pPr>
              <a:buNone/>
            </a:pPr>
            <a:endParaRPr lang="en-US" sz="12800" dirty="0" smtClean="0"/>
          </a:p>
          <a:p>
            <a:pPr>
              <a:buNone/>
            </a:pPr>
            <a:r>
              <a:rPr lang="en-US" sz="12800" dirty="0" smtClean="0"/>
              <a:t>ACTION ITEM NUMBER TWO: EVERY PROFESSED SECULAR FRANCISCAN ASKS THE HOLY SPIRIT FOR GUIDANCE ON HOW TO BRING MORE AND BETTER PRAYER INTO ONE’S LIFE AND THE LIFE OF THE FRATERNITY, AND THEN FOLLOW THE SPIRIT’S LEAD!</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3604</TotalTime>
  <Words>916</Words>
  <Application>Microsoft Office PowerPoint</Application>
  <PresentationFormat>On-screen Show (4:3)</PresentationFormat>
  <Paragraphs>63</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REJOICE!</vt:lpstr>
      <vt:lpstr>PowerPoint Presentation</vt:lpstr>
      <vt:lpstr>PowerPoint Presentation</vt:lpstr>
      <vt:lpstr>PowerPoint Presentation</vt:lpstr>
      <vt:lpstr>PowerPoint Presentation</vt:lpstr>
      <vt:lpstr>PowerPoint Presentation</vt:lpstr>
      <vt:lpstr>The Two Greatest Concerns I pray most about</vt:lpstr>
      <vt:lpstr>Three Recommendations</vt:lpstr>
      <vt:lpstr>One, More Individual and Fraternal Prayer from our hearts at every Secular Franciscan gathering.</vt:lpstr>
      <vt:lpstr>Two, Better Formation, from Initial to Ongoing, in every Fraternity, Local, Regional and National, at every opportunity. </vt:lpstr>
      <vt:lpstr>PowerPoint Presentation</vt:lpstr>
      <vt:lpstr>Three, More social sharing and JOY at every Secular Franciscan gathering</vt:lpstr>
      <vt:lpstr>Four Works in Progress</vt:lpstr>
      <vt:lpstr>Three: Communication</vt:lpstr>
      <vt:lpstr>Four: Outreach</vt:lpstr>
      <vt:lpstr>Possible Apostolates</vt:lpstr>
      <vt:lpstr>The Words and Example of Pope Francis</vt:lpstr>
      <vt:lpstr>PowerPoint Presentation</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LOOK BACK, A LOOK FORWARD</dc:title>
  <dc:creator>DEACON</dc:creator>
  <cp:lastModifiedBy>Jan Parker</cp:lastModifiedBy>
  <cp:revision>42</cp:revision>
  <cp:lastPrinted>2015-10-14T09:17:58Z</cp:lastPrinted>
  <dcterms:created xsi:type="dcterms:W3CDTF">2012-10-17T05:57:32Z</dcterms:created>
  <dcterms:modified xsi:type="dcterms:W3CDTF">2015-10-14T09:22:37Z</dcterms:modified>
</cp:coreProperties>
</file>