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handoutMasterIdLst>
    <p:handoutMasterId r:id="rId15"/>
  </p:handoutMasterIdLst>
  <p:sldIdLst>
    <p:sldId id="271" r:id="rId2"/>
    <p:sldId id="272" r:id="rId3"/>
    <p:sldId id="258" r:id="rId4"/>
    <p:sldId id="259" r:id="rId5"/>
    <p:sldId id="266" r:id="rId6"/>
    <p:sldId id="260" r:id="rId7"/>
    <p:sldId id="264" r:id="rId8"/>
    <p:sldId id="262" r:id="rId9"/>
    <p:sldId id="261" r:id="rId10"/>
    <p:sldId id="270" r:id="rId11"/>
    <p:sldId id="268" r:id="rId12"/>
    <p:sldId id="269" r:id="rId13"/>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0">
          <p15:clr>
            <a:srgbClr val="A4A3A4"/>
          </p15:clr>
        </p15:guide>
        <p15:guide id="2" pos="22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0" autoAdjust="0"/>
    <p:restoredTop sz="86323" autoAdjust="0"/>
  </p:normalViewPr>
  <p:slideViewPr>
    <p:cSldViewPr>
      <p:cViewPr varScale="1">
        <p:scale>
          <a:sx n="62" d="100"/>
          <a:sy n="62" d="100"/>
        </p:scale>
        <p:origin x="960"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86" d="100"/>
          <a:sy n="86" d="100"/>
        </p:scale>
        <p:origin x="2142" y="-1278"/>
      </p:cViewPr>
      <p:guideLst>
        <p:guide orient="horz" pos="2950"/>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7543"/>
          </a:xfrm>
          <a:prstGeom prst="rect">
            <a:avLst/>
          </a:prstGeom>
        </p:spPr>
        <p:txBody>
          <a:bodyPr vert="horz" lIns="91440" tIns="45720" rIns="91440" bIns="45720" rtlCol="0"/>
          <a:lstStyle>
            <a:lvl1pPr algn="l">
              <a:defRPr sz="1200"/>
            </a:lvl1pPr>
          </a:lstStyle>
          <a:p>
            <a:endParaRPr lang="es-ES"/>
          </a:p>
        </p:txBody>
      </p:sp>
      <p:sp>
        <p:nvSpPr>
          <p:cNvPr id="3" name="Date Placeholder 2"/>
          <p:cNvSpPr>
            <a:spLocks noGrp="1"/>
          </p:cNvSpPr>
          <p:nvPr>
            <p:ph type="dt" sz="quarter" idx="1"/>
          </p:nvPr>
        </p:nvSpPr>
        <p:spPr>
          <a:xfrm>
            <a:off x="4008438" y="0"/>
            <a:ext cx="3067050" cy="467543"/>
          </a:xfrm>
          <a:prstGeom prst="rect">
            <a:avLst/>
          </a:prstGeom>
        </p:spPr>
        <p:txBody>
          <a:bodyPr vert="horz" lIns="91440" tIns="45720" rIns="91440" bIns="45720" rtlCol="0"/>
          <a:lstStyle>
            <a:lvl1pPr algn="r">
              <a:defRPr sz="1200"/>
            </a:lvl1pPr>
          </a:lstStyle>
          <a:p>
            <a:fld id="{58ECF948-0895-4163-AE3C-67D5AAB75ACF}" type="datetimeFigureOut">
              <a:rPr lang="es-ES" smtClean="0"/>
              <a:t>17/12/2017</a:t>
            </a:fld>
            <a:endParaRPr lang="es-ES"/>
          </a:p>
        </p:txBody>
      </p:sp>
      <p:sp>
        <p:nvSpPr>
          <p:cNvPr id="4" name="Footer Placeholder 3"/>
          <p:cNvSpPr>
            <a:spLocks noGrp="1"/>
          </p:cNvSpPr>
          <p:nvPr>
            <p:ph type="ftr" sz="quarter" idx="2"/>
          </p:nvPr>
        </p:nvSpPr>
        <p:spPr>
          <a:xfrm>
            <a:off x="0" y="8893787"/>
            <a:ext cx="3067050" cy="467543"/>
          </a:xfrm>
          <a:prstGeom prst="rect">
            <a:avLst/>
          </a:prstGeom>
        </p:spPr>
        <p:txBody>
          <a:bodyPr vert="horz" lIns="91440" tIns="45720" rIns="91440" bIns="45720" rtlCol="0" anchor="b"/>
          <a:lstStyle>
            <a:lvl1pPr algn="l">
              <a:defRPr sz="1200"/>
            </a:lvl1pPr>
          </a:lstStyle>
          <a:p>
            <a:endParaRPr lang="es-ES"/>
          </a:p>
        </p:txBody>
      </p:sp>
      <p:sp>
        <p:nvSpPr>
          <p:cNvPr id="5" name="Slide Number Placeholder 4"/>
          <p:cNvSpPr>
            <a:spLocks noGrp="1"/>
          </p:cNvSpPr>
          <p:nvPr>
            <p:ph type="sldNum" sz="quarter" idx="3"/>
          </p:nvPr>
        </p:nvSpPr>
        <p:spPr>
          <a:xfrm>
            <a:off x="4008438" y="8893787"/>
            <a:ext cx="3067050" cy="467543"/>
          </a:xfrm>
          <a:prstGeom prst="rect">
            <a:avLst/>
          </a:prstGeom>
        </p:spPr>
        <p:txBody>
          <a:bodyPr vert="horz" lIns="91440" tIns="45720" rIns="91440" bIns="45720" rtlCol="0" anchor="b"/>
          <a:lstStyle>
            <a:lvl1pPr algn="r">
              <a:defRPr sz="1200"/>
            </a:lvl1pPr>
          </a:lstStyle>
          <a:p>
            <a:fld id="{BA4B813D-A8BB-4057-826E-E185F57C68FC}" type="slidenum">
              <a:rPr lang="es-ES" smtClean="0"/>
              <a:t>‹#›</a:t>
            </a:fld>
            <a:endParaRPr lang="es-ES"/>
          </a:p>
        </p:txBody>
      </p:sp>
    </p:spTree>
    <p:extLst>
      <p:ext uri="{BB962C8B-B14F-4D97-AF65-F5344CB8AC3E}">
        <p14:creationId xmlns:p14="http://schemas.microsoft.com/office/powerpoint/2010/main" val="11224751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66733" cy="468154"/>
          </a:xfrm>
          <a:prstGeom prst="rect">
            <a:avLst/>
          </a:prstGeom>
        </p:spPr>
        <p:txBody>
          <a:bodyPr vert="horz" lIns="93936" tIns="46968" rIns="93936" bIns="46968" rtlCol="0"/>
          <a:lstStyle>
            <a:lvl1pPr algn="l">
              <a:defRPr sz="1200"/>
            </a:lvl1pPr>
          </a:lstStyle>
          <a:p>
            <a:endParaRPr lang="en-US" dirty="0"/>
          </a:p>
        </p:txBody>
      </p:sp>
      <p:sp>
        <p:nvSpPr>
          <p:cNvPr id="3" name="Date Placeholder 2"/>
          <p:cNvSpPr>
            <a:spLocks noGrp="1"/>
          </p:cNvSpPr>
          <p:nvPr>
            <p:ph type="dt" idx="1"/>
          </p:nvPr>
        </p:nvSpPr>
        <p:spPr>
          <a:xfrm>
            <a:off x="4008707" y="0"/>
            <a:ext cx="3066733" cy="468154"/>
          </a:xfrm>
          <a:prstGeom prst="rect">
            <a:avLst/>
          </a:prstGeom>
        </p:spPr>
        <p:txBody>
          <a:bodyPr vert="horz" lIns="93936" tIns="46968" rIns="93936" bIns="46968" rtlCol="0"/>
          <a:lstStyle>
            <a:lvl1pPr algn="r">
              <a:defRPr sz="1200"/>
            </a:lvl1pPr>
          </a:lstStyle>
          <a:p>
            <a:fld id="{B76200B7-3821-44A1-81A0-A214DD4E13FF}" type="datetimeFigureOut">
              <a:rPr lang="en-US" smtClean="0"/>
              <a:t>12/17/2017</a:t>
            </a:fld>
            <a:endParaRPr lang="en-US" dirty="0"/>
          </a:p>
        </p:txBody>
      </p:sp>
      <p:sp>
        <p:nvSpPr>
          <p:cNvPr id="4" name="Slide Image Placeholder 3"/>
          <p:cNvSpPr>
            <a:spLocks noGrp="1" noRot="1" noChangeAspect="1"/>
          </p:cNvSpPr>
          <p:nvPr>
            <p:ph type="sldImg" idx="2"/>
          </p:nvPr>
        </p:nvSpPr>
        <p:spPr>
          <a:xfrm>
            <a:off x="1198563" y="701675"/>
            <a:ext cx="4679950" cy="3511550"/>
          </a:xfrm>
          <a:prstGeom prst="rect">
            <a:avLst/>
          </a:prstGeom>
          <a:noFill/>
          <a:ln w="12700">
            <a:solidFill>
              <a:prstClr val="black"/>
            </a:solidFill>
          </a:ln>
        </p:spPr>
        <p:txBody>
          <a:bodyPr vert="horz" lIns="93936" tIns="46968" rIns="93936" bIns="46968" rtlCol="0" anchor="ctr"/>
          <a:lstStyle/>
          <a:p>
            <a:endParaRPr lang="en-US" dirty="0"/>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893296"/>
            <a:ext cx="3066733" cy="468154"/>
          </a:xfrm>
          <a:prstGeom prst="rect">
            <a:avLst/>
          </a:prstGeom>
        </p:spPr>
        <p:txBody>
          <a:bodyPr vert="horz" lIns="93936" tIns="46968" rIns="93936" bIns="46968"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707" y="8893296"/>
            <a:ext cx="3066733" cy="468154"/>
          </a:xfrm>
          <a:prstGeom prst="rect">
            <a:avLst/>
          </a:prstGeom>
        </p:spPr>
        <p:txBody>
          <a:bodyPr vert="horz" lIns="93936" tIns="46968" rIns="93936" bIns="46968" rtlCol="0" anchor="b"/>
          <a:lstStyle>
            <a:lvl1pPr algn="r">
              <a:defRPr sz="1200"/>
            </a:lvl1pPr>
          </a:lstStyle>
          <a:p>
            <a:fld id="{0D93EB3D-D679-4206-B86A-72D11B4B3D5D}" type="slidenum">
              <a:rPr lang="en-US" smtClean="0"/>
              <a:t>‹#›</a:t>
            </a:fld>
            <a:endParaRPr lang="en-US" dirty="0"/>
          </a:p>
        </p:txBody>
      </p:sp>
    </p:spTree>
    <p:extLst>
      <p:ext uri="{BB962C8B-B14F-4D97-AF65-F5344CB8AC3E}">
        <p14:creationId xmlns:p14="http://schemas.microsoft.com/office/powerpoint/2010/main" val="1163905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Good morning,</a:t>
            </a:r>
            <a:r>
              <a:rPr lang="en-US" sz="1400" baseline="0" dirty="0"/>
              <a:t> my name is Willie Guadalupe</a:t>
            </a:r>
            <a:r>
              <a:rPr lang="en-US" sz="1400" dirty="0"/>
              <a:t> , I am currently one of the National Councilors and recently appointed as the Multicultural Councilor by the NEC.  This presentation this morning it to introduce myself but also  to help you identified your  needs and expectation with multiculturalism in your Regions.  Even if you currently feel that you don’t have a need or bilingual members.</a:t>
            </a:r>
            <a:endParaRPr lang="en-US" sz="1400" baseline="0" dirty="0"/>
          </a:p>
          <a:p>
            <a:endParaRPr lang="en-US" sz="1400" baseline="0" dirty="0"/>
          </a:p>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0D93EB3D-D679-4206-B86A-72D11B4B3D5D}" type="slidenum">
              <a:rPr lang="en-US" smtClean="0"/>
              <a:t>1</a:t>
            </a:fld>
            <a:endParaRPr lang="en-US" dirty="0"/>
          </a:p>
        </p:txBody>
      </p:sp>
    </p:spTree>
    <p:extLst>
      <p:ext uri="{BB962C8B-B14F-4D97-AF65-F5344CB8AC3E}">
        <p14:creationId xmlns:p14="http://schemas.microsoft.com/office/powerpoint/2010/main" val="26585827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93EB3D-D679-4206-B86A-72D11B4B3D5D}" type="slidenum">
              <a:rPr lang="en-US" smtClean="0"/>
              <a:t>10</a:t>
            </a:fld>
            <a:endParaRPr lang="en-US" dirty="0"/>
          </a:p>
        </p:txBody>
      </p:sp>
    </p:spTree>
    <p:extLst>
      <p:ext uri="{BB962C8B-B14F-4D97-AF65-F5344CB8AC3E}">
        <p14:creationId xmlns:p14="http://schemas.microsoft.com/office/powerpoint/2010/main" val="6587653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701675"/>
            <a:ext cx="4899025" cy="36750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93EB3D-D679-4206-B86A-72D11B4B3D5D}" type="slidenum">
              <a:rPr lang="en-US" smtClean="0"/>
              <a:t>11</a:t>
            </a:fld>
            <a:endParaRPr lang="en-US" dirty="0"/>
          </a:p>
        </p:txBody>
      </p:sp>
    </p:spTree>
    <p:extLst>
      <p:ext uri="{BB962C8B-B14F-4D97-AF65-F5344CB8AC3E}">
        <p14:creationId xmlns:p14="http://schemas.microsoft.com/office/powerpoint/2010/main" val="8545165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Any questions?  </a:t>
            </a:r>
          </a:p>
          <a:p>
            <a:endParaRPr lang="en-US" dirty="0"/>
          </a:p>
          <a:p>
            <a:r>
              <a:rPr lang="en-US" dirty="0"/>
              <a:t> plan of holding a gathering of one Multicultural Chair member from among each Geo-Group area to set some plans and strategies for future development of the Multicultural Commission.  Or is it too soon to mention that idea?  this may help to explain that part of the budget. My hope to  hold this next Spring in Georgia if possible.  Maybe a strategy will be efforts to invite members to be a Multicultural Chair in each Region.</a:t>
            </a:r>
          </a:p>
        </p:txBody>
      </p:sp>
      <p:sp>
        <p:nvSpPr>
          <p:cNvPr id="4" name="Slide Number Placeholder 3"/>
          <p:cNvSpPr>
            <a:spLocks noGrp="1"/>
          </p:cNvSpPr>
          <p:nvPr>
            <p:ph type="sldNum" sz="quarter" idx="10"/>
          </p:nvPr>
        </p:nvSpPr>
        <p:spPr/>
        <p:txBody>
          <a:bodyPr/>
          <a:lstStyle/>
          <a:p>
            <a:fld id="{0D93EB3D-D679-4206-B86A-72D11B4B3D5D}" type="slidenum">
              <a:rPr lang="en-US" smtClean="0"/>
              <a:t>12</a:t>
            </a:fld>
            <a:endParaRPr lang="en-US" dirty="0"/>
          </a:p>
        </p:txBody>
      </p:sp>
    </p:spTree>
    <p:extLst>
      <p:ext uri="{BB962C8B-B14F-4D97-AF65-F5344CB8AC3E}">
        <p14:creationId xmlns:p14="http://schemas.microsoft.com/office/powerpoint/2010/main" val="426158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Although many people tend to use the words, diversity and multiculturalism interchangeably, there is a difference between these words. First, let us define diversity and multiculturalism. Diversity refers to the differences that exist among individuals such as race, gender, religion, sexual orientation, socioeconomic background, and ethnicity. On the other hand, Multiculturalism is when multiple cultural traditions are not only accepted in the society but also promoted. The key difference is that while diversity acknowledges differences among individuals, multiculturalism tends to go a step further as it accepts the differences. </a:t>
            </a:r>
            <a:endParaRPr lang="es-ES" dirty="0"/>
          </a:p>
        </p:txBody>
      </p:sp>
      <p:sp>
        <p:nvSpPr>
          <p:cNvPr id="4" name="Slide Number Placeholder 3"/>
          <p:cNvSpPr>
            <a:spLocks noGrp="1"/>
          </p:cNvSpPr>
          <p:nvPr>
            <p:ph type="sldNum" sz="quarter" idx="10"/>
          </p:nvPr>
        </p:nvSpPr>
        <p:spPr/>
        <p:txBody>
          <a:bodyPr/>
          <a:lstStyle/>
          <a:p>
            <a:fld id="{0D93EB3D-D679-4206-B86A-72D11B4B3D5D}" type="slidenum">
              <a:rPr lang="en-US" smtClean="0"/>
              <a:t>2</a:t>
            </a:fld>
            <a:endParaRPr lang="en-US" dirty="0"/>
          </a:p>
        </p:txBody>
      </p:sp>
    </p:spTree>
    <p:extLst>
      <p:ext uri="{BB962C8B-B14F-4D97-AF65-F5344CB8AC3E}">
        <p14:creationId xmlns:p14="http://schemas.microsoft.com/office/powerpoint/2010/main" val="708337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42937" y="4376737"/>
            <a:ext cx="5661660" cy="4724400"/>
          </a:xfrm>
        </p:spPr>
        <p:txBody>
          <a:bodyPr/>
          <a:lstStyle/>
          <a:p>
            <a:r>
              <a:rPr lang="en-US" sz="1300" dirty="0">
                <a:latin typeface="Times New Roman" panose="02020603050405020304" pitchFamily="18" charset="0"/>
                <a:cs typeface="Times New Roman" panose="02020603050405020304" pitchFamily="18" charset="0"/>
              </a:rPr>
              <a:t>When dealing with Multicultural ethnic</a:t>
            </a:r>
            <a:r>
              <a:rPr lang="en-US" sz="1300" baseline="0" dirty="0">
                <a:latin typeface="Times New Roman" panose="02020603050405020304" pitchFamily="18" charset="0"/>
                <a:cs typeface="Times New Roman" panose="02020603050405020304" pitchFamily="18" charset="0"/>
              </a:rPr>
              <a:t> group there are 7 important  action or components that we need to keep in mind:  </a:t>
            </a:r>
          </a:p>
          <a:p>
            <a:endParaRPr lang="en-US" sz="1300" baseline="0" dirty="0">
              <a:latin typeface="Times New Roman" panose="02020603050405020304" pitchFamily="18" charset="0"/>
              <a:cs typeface="Times New Roman" panose="02020603050405020304" pitchFamily="18" charset="0"/>
            </a:endParaRPr>
          </a:p>
          <a:p>
            <a:r>
              <a:rPr lang="en-US" sz="1300" dirty="0">
                <a:latin typeface="Times New Roman" panose="02020603050405020304" pitchFamily="18" charset="0"/>
                <a:cs typeface="Times New Roman" panose="02020603050405020304" pitchFamily="18" charset="0"/>
              </a:rPr>
              <a:t>Recognize the abundant diversity of cultures.</a:t>
            </a:r>
          </a:p>
          <a:p>
            <a:endParaRPr lang="en-US" sz="1300" dirty="0">
              <a:latin typeface="Times New Roman" panose="02020603050405020304" pitchFamily="18" charset="0"/>
              <a:cs typeface="Times New Roman" panose="02020603050405020304" pitchFamily="18" charset="0"/>
            </a:endParaRPr>
          </a:p>
          <a:p>
            <a:r>
              <a:rPr lang="en-US" sz="1300" dirty="0">
                <a:latin typeface="Times New Roman" panose="02020603050405020304" pitchFamily="18" charset="0"/>
                <a:cs typeface="Times New Roman" panose="02020603050405020304" pitchFamily="18" charset="0"/>
              </a:rPr>
              <a:t>Respect the differences.</a:t>
            </a:r>
          </a:p>
          <a:p>
            <a:endParaRPr lang="en-US" sz="1300" dirty="0">
              <a:latin typeface="Times New Roman" panose="02020603050405020304" pitchFamily="18" charset="0"/>
              <a:cs typeface="Times New Roman" panose="02020603050405020304" pitchFamily="18" charset="0"/>
            </a:endParaRPr>
          </a:p>
          <a:p>
            <a:r>
              <a:rPr lang="en-US" sz="1300" dirty="0">
                <a:latin typeface="Times New Roman" panose="02020603050405020304" pitchFamily="18" charset="0"/>
                <a:cs typeface="Times New Roman" panose="02020603050405020304" pitchFamily="18" charset="0"/>
              </a:rPr>
              <a:t>Acknowledge the validity of different cultural expressions and contributions;</a:t>
            </a:r>
          </a:p>
          <a:p>
            <a:endParaRPr lang="en-US" sz="1300" dirty="0">
              <a:latin typeface="Times New Roman" panose="02020603050405020304" pitchFamily="18" charset="0"/>
              <a:cs typeface="Times New Roman" panose="02020603050405020304" pitchFamily="18" charset="0"/>
            </a:endParaRPr>
          </a:p>
          <a:p>
            <a:r>
              <a:rPr lang="en-US" sz="1300" dirty="0">
                <a:latin typeface="Times New Roman" panose="02020603050405020304" pitchFamily="18" charset="0"/>
                <a:cs typeface="Times New Roman" panose="02020603050405020304" pitchFamily="18" charset="0"/>
              </a:rPr>
              <a:t>Value what other cultures offer.</a:t>
            </a:r>
          </a:p>
          <a:p>
            <a:endParaRPr lang="en-US" sz="1300" dirty="0">
              <a:latin typeface="Times New Roman" panose="02020603050405020304" pitchFamily="18" charset="0"/>
              <a:cs typeface="Times New Roman" panose="02020603050405020304" pitchFamily="18" charset="0"/>
            </a:endParaRPr>
          </a:p>
          <a:p>
            <a:r>
              <a:rPr lang="en-US" sz="1300" dirty="0">
                <a:latin typeface="Times New Roman" panose="02020603050405020304" pitchFamily="18" charset="0"/>
                <a:cs typeface="Times New Roman" panose="02020603050405020304" pitchFamily="18" charset="0"/>
              </a:rPr>
              <a:t>Encourage the contribution of diverse groups.</a:t>
            </a:r>
          </a:p>
          <a:p>
            <a:endParaRPr lang="en-US" sz="1300" dirty="0">
              <a:latin typeface="Times New Roman" panose="02020603050405020304" pitchFamily="18" charset="0"/>
              <a:cs typeface="Times New Roman" panose="02020603050405020304" pitchFamily="18" charset="0"/>
            </a:endParaRPr>
          </a:p>
          <a:p>
            <a:r>
              <a:rPr lang="en-US" sz="1300" dirty="0">
                <a:latin typeface="Times New Roman" panose="02020603050405020304" pitchFamily="18" charset="0"/>
                <a:cs typeface="Times New Roman" panose="02020603050405020304" pitchFamily="18" charset="0"/>
              </a:rPr>
              <a:t>Empower people to strengthen themselves and others to achieve their maximum potential by being critical of their own biases.</a:t>
            </a:r>
          </a:p>
          <a:p>
            <a:r>
              <a:rPr lang="en-US" sz="1300" dirty="0">
                <a:latin typeface="Times New Roman" panose="02020603050405020304" pitchFamily="18" charset="0"/>
                <a:cs typeface="Times New Roman" panose="02020603050405020304" pitchFamily="18" charset="0"/>
              </a:rPr>
              <a:t> </a:t>
            </a:r>
          </a:p>
          <a:p>
            <a:r>
              <a:rPr lang="en-US" sz="1300" dirty="0">
                <a:latin typeface="Times New Roman" panose="02020603050405020304" pitchFamily="18" charset="0"/>
                <a:cs typeface="Times New Roman" panose="02020603050405020304" pitchFamily="18" charset="0"/>
              </a:rPr>
              <a:t>Last but not least: Celebrate rather than just tolerating the differences in order to bring about unity through diversity. Be proactive in listening, accepting, and welcoming people and ideas that are different from your own.</a:t>
            </a:r>
          </a:p>
          <a:p>
            <a:endParaRPr lang="en-US" sz="1300"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0D93EB3D-D679-4206-B86A-72D11B4B3D5D}" type="slidenum">
              <a:rPr lang="en-US" smtClean="0"/>
              <a:t>3</a:t>
            </a:fld>
            <a:endParaRPr lang="en-US" dirty="0"/>
          </a:p>
        </p:txBody>
      </p:sp>
    </p:spTree>
    <p:extLst>
      <p:ext uri="{BB962C8B-B14F-4D97-AF65-F5344CB8AC3E}">
        <p14:creationId xmlns:p14="http://schemas.microsoft.com/office/powerpoint/2010/main" val="20711971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42937" y="4262841"/>
            <a:ext cx="5867400" cy="4605649"/>
          </a:xfrm>
        </p:spPr>
        <p:txBody>
          <a:bodyPr/>
          <a:lstStyle/>
          <a:p>
            <a:r>
              <a:rPr lang="en-US" sz="1400" dirty="0"/>
              <a:t>The church and our Franciscan Rule calls upon its members to foster unity, through the documents of Vatican II such as Gaudium et spes (GS) 29. Pastoral Constitution of the Church in the modern world and encouraging its daughters and sons, to respect people of diverse  cultures, races and languages, as  well as  to recognize the various  churches, faiths  and religions of different nations. In GS (29) in particular, the church points out why there should be respect for each person. It acknowledges that all have been created in the image of God and that therefore all people have to be treated equally so that their dignity is maintained. </a:t>
            </a:r>
          </a:p>
          <a:p>
            <a:r>
              <a:rPr lang="en-US" sz="1400" dirty="0"/>
              <a:t>- The experience of diversity is more characteristic of our times and brings with it serious challenges and great opportunities. </a:t>
            </a:r>
          </a:p>
          <a:p>
            <a:r>
              <a:rPr lang="en-US" sz="1400" dirty="0"/>
              <a:t>- Diversity is a fact, a growing reality, in the US and in virtually all areas of the world.</a:t>
            </a:r>
          </a:p>
          <a:p>
            <a:r>
              <a:rPr lang="en-US" sz="1400" dirty="0"/>
              <a:t> - Jesus Christ commanded his followers "to teach all nations." The Catholic Church, precisely because it is "catholic"—that is, "universal"— has always taken this command seriously. </a:t>
            </a:r>
          </a:p>
          <a:p>
            <a:r>
              <a:rPr lang="en-US" sz="1400" dirty="0"/>
              <a:t>- As Secular Franciscan with a gentle and courageous spirit accept all people as a gift of the Lord and an image of Christ. Rule #13  not only this Rule but through</a:t>
            </a:r>
            <a:r>
              <a:rPr lang="en-US" sz="1400" baseline="0" dirty="0"/>
              <a:t> out our Rule and Admonitions St Frances encourages us to live by and in support of the mission of the Church.</a:t>
            </a:r>
            <a:endParaRPr lang="en-US" sz="1400" dirty="0"/>
          </a:p>
          <a:p>
            <a:endParaRPr lang="en-US" sz="1400" dirty="0"/>
          </a:p>
          <a:p>
            <a:endParaRPr lang="en-US" sz="1400" dirty="0"/>
          </a:p>
          <a:p>
            <a:endParaRPr lang="en-US" dirty="0"/>
          </a:p>
          <a:p>
            <a:endParaRPr lang="en-US" dirty="0"/>
          </a:p>
        </p:txBody>
      </p:sp>
      <p:sp>
        <p:nvSpPr>
          <p:cNvPr id="4" name="Slide Number Placeholder 3"/>
          <p:cNvSpPr>
            <a:spLocks noGrp="1"/>
          </p:cNvSpPr>
          <p:nvPr>
            <p:ph type="sldNum" sz="quarter" idx="10"/>
          </p:nvPr>
        </p:nvSpPr>
        <p:spPr/>
        <p:txBody>
          <a:bodyPr/>
          <a:lstStyle/>
          <a:p>
            <a:fld id="{0D93EB3D-D679-4206-B86A-72D11B4B3D5D}" type="slidenum">
              <a:rPr lang="en-US" smtClean="0"/>
              <a:t>4</a:t>
            </a:fld>
            <a:endParaRPr lang="en-US" dirty="0"/>
          </a:p>
        </p:txBody>
      </p:sp>
    </p:spTree>
    <p:extLst>
      <p:ext uri="{BB962C8B-B14F-4D97-AF65-F5344CB8AC3E}">
        <p14:creationId xmlns:p14="http://schemas.microsoft.com/office/powerpoint/2010/main" val="1230370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7708" y="4447461"/>
            <a:ext cx="5661660" cy="4577476"/>
          </a:xfrm>
        </p:spPr>
        <p:txBody>
          <a:bodyPr/>
          <a:lstStyle/>
          <a:p>
            <a:r>
              <a:rPr lang="en-US" dirty="0">
                <a:latin typeface="Arial" panose="020B0604020202020204" pitchFamily="34" charset="0"/>
                <a:cs typeface="Arial" panose="020B0604020202020204" pitchFamily="34" charset="0"/>
              </a:rPr>
              <a:t>The link between justice and relationship moves us to develop personal perspectives and actions that build on relationships. We cannot tolerate actions that deny basic human dignity for anyone involved.  </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Problems become opportunities when the right people </a:t>
            </a:r>
            <a:r>
              <a:rPr lang="en-US">
                <a:latin typeface="Arial" panose="020B0604020202020204" pitchFamily="34" charset="0"/>
                <a:cs typeface="Arial" panose="020B0604020202020204" pitchFamily="34" charset="0"/>
              </a:rPr>
              <a:t>join together</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OFS Rule #15</a:t>
            </a:r>
          </a:p>
          <a:p>
            <a:r>
              <a:rPr lang="en-US" dirty="0">
                <a:latin typeface="Arial" panose="020B0604020202020204" pitchFamily="34" charset="0"/>
                <a:cs typeface="Arial" panose="020B0604020202020204" pitchFamily="34" charset="0"/>
              </a:rPr>
              <a:t>Let them individually and collectively be in the forefront in promoting justice by the testimony of their human lives and their courageous initiatives. Especially in the field of public life, they should make definite choices in harmony with their faith.</a:t>
            </a:r>
          </a:p>
          <a:p>
            <a:endParaRPr lang="en-US"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0D93EB3D-D679-4206-B86A-72D11B4B3D5D}" type="slidenum">
              <a:rPr lang="en-US" smtClean="0"/>
              <a:t>5</a:t>
            </a:fld>
            <a:endParaRPr lang="en-US" dirty="0"/>
          </a:p>
        </p:txBody>
      </p:sp>
    </p:spTree>
    <p:extLst>
      <p:ext uri="{BB962C8B-B14F-4D97-AF65-F5344CB8AC3E}">
        <p14:creationId xmlns:p14="http://schemas.microsoft.com/office/powerpoint/2010/main" val="419144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chose this figure from the Pew Research Center to give you a visual (how</a:t>
            </a:r>
            <a:r>
              <a:rPr lang="en-US" baseline="0" dirty="0"/>
              <a:t> the saying </a:t>
            </a:r>
            <a:r>
              <a:rPr lang="en-US" dirty="0"/>
              <a:t>goes “a picture is worth a thousand words”) </a:t>
            </a:r>
            <a:r>
              <a:rPr lang="en-US" baseline="0" dirty="0"/>
              <a:t>this figure depicts where we are </a:t>
            </a:r>
            <a:r>
              <a:rPr lang="en-US" dirty="0"/>
              <a:t>currently and what is projected from 2025-2065 as you can see from this  figure the trends has already started.  </a:t>
            </a:r>
          </a:p>
          <a:p>
            <a:endParaRPr lang="en-US" dirty="0"/>
          </a:p>
          <a:p>
            <a:r>
              <a:rPr lang="en-US" dirty="0"/>
              <a:t>Note:  Whites,</a:t>
            </a:r>
            <a:r>
              <a:rPr lang="en-US" baseline="0" dirty="0"/>
              <a:t> black and Asians include only single-race non-</a:t>
            </a:r>
            <a:r>
              <a:rPr lang="en-US" dirty="0"/>
              <a:t>H</a:t>
            </a:r>
            <a:r>
              <a:rPr lang="en-US" baseline="0" dirty="0"/>
              <a:t>ispanics.  Asians include Pacific Islander, Hispanics are of any race.  Other races shown but not labeled.</a:t>
            </a:r>
            <a:endParaRPr lang="en-US" dirty="0"/>
          </a:p>
        </p:txBody>
      </p:sp>
      <p:sp>
        <p:nvSpPr>
          <p:cNvPr id="4" name="Slide Number Placeholder 3"/>
          <p:cNvSpPr>
            <a:spLocks noGrp="1"/>
          </p:cNvSpPr>
          <p:nvPr>
            <p:ph type="sldNum" sz="quarter" idx="10"/>
          </p:nvPr>
        </p:nvSpPr>
        <p:spPr/>
        <p:txBody>
          <a:bodyPr/>
          <a:lstStyle/>
          <a:p>
            <a:fld id="{0D93EB3D-D679-4206-B86A-72D11B4B3D5D}" type="slidenum">
              <a:rPr lang="en-US" smtClean="0"/>
              <a:t>6</a:t>
            </a:fld>
            <a:endParaRPr lang="en-US" dirty="0"/>
          </a:p>
        </p:txBody>
      </p:sp>
    </p:spTree>
    <p:extLst>
      <p:ext uri="{BB962C8B-B14F-4D97-AF65-F5344CB8AC3E}">
        <p14:creationId xmlns:p14="http://schemas.microsoft.com/office/powerpoint/2010/main" val="1991564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468313"/>
            <a:ext cx="4679950" cy="3511550"/>
          </a:xfrm>
        </p:spPr>
      </p:sp>
      <p:sp>
        <p:nvSpPr>
          <p:cNvPr id="3" name="Notes Placeholder 2"/>
          <p:cNvSpPr>
            <a:spLocks noGrp="1"/>
          </p:cNvSpPr>
          <p:nvPr>
            <p:ph type="body" idx="1"/>
          </p:nvPr>
        </p:nvSpPr>
        <p:spPr>
          <a:xfrm>
            <a:off x="707708" y="4447461"/>
            <a:ext cx="5661660" cy="4445835"/>
          </a:xfrm>
        </p:spPr>
        <p:txBody>
          <a:bodyPr/>
          <a:lstStyle/>
          <a:p>
            <a:r>
              <a:rPr lang="en-US" sz="1400" dirty="0"/>
              <a:t>We need to address the language challenges inherent in forming other cultures. "Some may speak English, may read English, may write English, but many may not. We need to be considerate of that, and know that many times they will need to receive opportunities in their preparation and instruction in formation in their native language—in their vernacular language. Even for those who may be bilingual, their native language may be their preferred language for worship, their prayer language, because it's their love language and, therefore, they would prefer it, if at all possible. </a:t>
            </a:r>
          </a:p>
          <a:p>
            <a:endParaRPr lang="en-US" sz="1400" dirty="0"/>
          </a:p>
          <a:p>
            <a:r>
              <a:rPr lang="en-US" sz="1400" dirty="0"/>
              <a:t>That does not mean we should discourage people from learning English, but we need to be fraternities and a welcoming home for all our brother and sisters coming into our order</a:t>
            </a:r>
          </a:p>
          <a:p>
            <a:endParaRPr lang="en-US" sz="1400" dirty="0"/>
          </a:p>
          <a:p>
            <a:r>
              <a:rPr lang="en-US" sz="1400" dirty="0"/>
              <a:t>When I say Challenges become opportunities this is an example: The Fun Manual, The Journey, now available in English, Spanish, and Korean.  Currently working on the Essential Documents , the Little Red Rule book  has been translated to Spanish, currently making some minor corrections.  Regions can translate their Regional Guidelines and any other local formation material use should also be translated to other languages.  There still more to be done.</a:t>
            </a:r>
          </a:p>
        </p:txBody>
      </p:sp>
      <p:sp>
        <p:nvSpPr>
          <p:cNvPr id="4" name="Slide Number Placeholder 3"/>
          <p:cNvSpPr>
            <a:spLocks noGrp="1"/>
          </p:cNvSpPr>
          <p:nvPr>
            <p:ph type="sldNum" sz="quarter" idx="10"/>
          </p:nvPr>
        </p:nvSpPr>
        <p:spPr/>
        <p:txBody>
          <a:bodyPr/>
          <a:lstStyle/>
          <a:p>
            <a:fld id="{0D93EB3D-D679-4206-B86A-72D11B4B3D5D}" type="slidenum">
              <a:rPr lang="en-US" smtClean="0"/>
              <a:t>7</a:t>
            </a:fld>
            <a:endParaRPr lang="en-US" dirty="0"/>
          </a:p>
        </p:txBody>
      </p:sp>
    </p:spTree>
    <p:extLst>
      <p:ext uri="{BB962C8B-B14F-4D97-AF65-F5344CB8AC3E}">
        <p14:creationId xmlns:p14="http://schemas.microsoft.com/office/powerpoint/2010/main" val="30893151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latin typeface="Arial" panose="020B0604020202020204" pitchFamily="34" charset="0"/>
                <a:cs typeface="Arial" panose="020B0604020202020204" pitchFamily="34" charset="0"/>
              </a:rPr>
              <a:t>We need to be able to accept, welcome, embrace, be enriched by, and fully include our brothers and sisters from</a:t>
            </a:r>
            <a:r>
              <a:rPr lang="en-US" sz="1400" baseline="0" dirty="0">
                <a:latin typeface="Arial" panose="020B0604020202020204" pitchFamily="34" charset="0"/>
                <a:cs typeface="Arial" panose="020B0604020202020204" pitchFamily="34" charset="0"/>
              </a:rPr>
              <a:t> other cultures </a:t>
            </a:r>
            <a:r>
              <a:rPr lang="en-US" sz="1400" dirty="0">
                <a:latin typeface="Arial" panose="020B0604020202020204" pitchFamily="34" charset="0"/>
                <a:cs typeface="Arial" panose="020B0604020202020204" pitchFamily="34" charset="0"/>
              </a:rPr>
              <a:t>into our regional communities. </a:t>
            </a: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Our goal is not only to continue to identify formation material that would need to be translated to other languages so there are no ambiguities and all are being formed with the same material used in the US. But also to address other challenges encountered when forming other ethnic groups.  </a:t>
            </a: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We need to encourage the development of ongoing dialogue among our leaders and throughout the OFS communities in order to deepen our experience of community and help us to be "joyful and ready to place ourselves on an equal basis with" one another as our Rule 13 guides us to do. </a:t>
            </a:r>
          </a:p>
          <a:p>
            <a:endParaRPr lang="en-US" dirty="0"/>
          </a:p>
          <a:p>
            <a:endParaRPr lang="en-US" dirty="0"/>
          </a:p>
        </p:txBody>
      </p:sp>
      <p:sp>
        <p:nvSpPr>
          <p:cNvPr id="4" name="Slide Number Placeholder 3"/>
          <p:cNvSpPr>
            <a:spLocks noGrp="1"/>
          </p:cNvSpPr>
          <p:nvPr>
            <p:ph type="sldNum" sz="quarter" idx="10"/>
          </p:nvPr>
        </p:nvSpPr>
        <p:spPr/>
        <p:txBody>
          <a:bodyPr/>
          <a:lstStyle/>
          <a:p>
            <a:fld id="{0D93EB3D-D679-4206-B86A-72D11B4B3D5D}" type="slidenum">
              <a:rPr lang="en-US" smtClean="0"/>
              <a:t>8</a:t>
            </a:fld>
            <a:endParaRPr lang="en-US" dirty="0"/>
          </a:p>
        </p:txBody>
      </p:sp>
    </p:spTree>
    <p:extLst>
      <p:ext uri="{BB962C8B-B14F-4D97-AF65-F5344CB8AC3E}">
        <p14:creationId xmlns:p14="http://schemas.microsoft.com/office/powerpoint/2010/main" val="35637820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Develop an organic multicultural formation plan to bridge language, culture and generational gaps  for the local fraternities.</a:t>
            </a:r>
          </a:p>
          <a:p>
            <a:endParaRPr lang="en-US" sz="1400" dirty="0"/>
          </a:p>
          <a:p>
            <a:r>
              <a:rPr lang="en-US" sz="1400" dirty="0"/>
              <a:t> Conduct  bilingual “Come and See”.</a:t>
            </a:r>
          </a:p>
          <a:p>
            <a:endParaRPr lang="en-US" sz="1400" dirty="0"/>
          </a:p>
          <a:p>
            <a:r>
              <a:rPr lang="en-US" sz="1400" dirty="0"/>
              <a:t>Multicultural Chair/team should be part of the Formation Team.</a:t>
            </a:r>
          </a:p>
          <a:p>
            <a:endParaRPr lang="en-US" sz="1400" dirty="0"/>
          </a:p>
          <a:p>
            <a:endParaRPr lang="en-US" dirty="0"/>
          </a:p>
        </p:txBody>
      </p:sp>
      <p:sp>
        <p:nvSpPr>
          <p:cNvPr id="4" name="Slide Number Placeholder 3"/>
          <p:cNvSpPr>
            <a:spLocks noGrp="1"/>
          </p:cNvSpPr>
          <p:nvPr>
            <p:ph type="sldNum" sz="quarter" idx="10"/>
          </p:nvPr>
        </p:nvSpPr>
        <p:spPr/>
        <p:txBody>
          <a:bodyPr/>
          <a:lstStyle/>
          <a:p>
            <a:fld id="{0D93EB3D-D679-4206-B86A-72D11B4B3D5D}" type="slidenum">
              <a:rPr lang="en-US" smtClean="0"/>
              <a:t>9</a:t>
            </a:fld>
            <a:endParaRPr lang="en-US" dirty="0"/>
          </a:p>
        </p:txBody>
      </p:sp>
    </p:spTree>
    <p:extLst>
      <p:ext uri="{BB962C8B-B14F-4D97-AF65-F5344CB8AC3E}">
        <p14:creationId xmlns:p14="http://schemas.microsoft.com/office/powerpoint/2010/main" val="156789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E989969F-5904-42EE-B064-2002981B14D3}" type="datetimeFigureOut">
              <a:rPr lang="en-US" smtClean="0"/>
              <a:t>12/17/2017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A3679C-CB41-4B01-90CF-2E7B5319BD64}" type="slidenum">
              <a:rPr lang="en-US" smtClean="0"/>
              <a:t>‹#›</a:t>
            </a:fld>
            <a:endParaRPr lang="en-US" dirty="0"/>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89969F-5904-42EE-B064-2002981B14D3}" type="datetimeFigureOut">
              <a:rPr lang="en-US" smtClean="0"/>
              <a:t>12/17/2017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A3679C-CB41-4B01-90CF-2E7B5319BD64}"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89969F-5904-42EE-B064-2002981B14D3}" type="datetimeFigureOut">
              <a:rPr lang="en-US" smtClean="0"/>
              <a:t>12/17/2017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A3679C-CB41-4B01-90CF-2E7B5319BD64}"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89969F-5904-42EE-B064-2002981B14D3}" type="datetimeFigureOut">
              <a:rPr lang="en-US" smtClean="0"/>
              <a:t>12/17/2017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A3679C-CB41-4B01-90CF-2E7B5319BD64}"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5" name="Title 94"/>
          <p:cNvSpPr>
            <a:spLocks noGrp="1"/>
          </p:cNvSpPr>
          <p:nvPr>
            <p:ph type="title"/>
          </p:nvPr>
        </p:nvSpPr>
        <p:spPr>
          <a:xfrm>
            <a:off x="457200" y="4463568"/>
            <a:ext cx="8305800" cy="1143000"/>
          </a:xfrm>
        </p:spPr>
        <p:txBody>
          <a:bodyPr/>
          <a:lstStyle/>
          <a:p>
            <a:r>
              <a:rPr lang="en-US"/>
              <a:t>Click to edit Master title style</a:t>
            </a:r>
          </a:p>
        </p:txBody>
      </p:sp>
      <p:sp>
        <p:nvSpPr>
          <p:cNvPr id="2" name="Date Placeholder 1"/>
          <p:cNvSpPr>
            <a:spLocks noGrp="1"/>
          </p:cNvSpPr>
          <p:nvPr>
            <p:ph type="dt" sz="half" idx="10"/>
          </p:nvPr>
        </p:nvSpPr>
        <p:spPr/>
        <p:txBody>
          <a:bodyPr/>
          <a:lstStyle/>
          <a:p>
            <a:fld id="{E989969F-5904-42EE-B064-2002981B14D3}" type="datetimeFigureOut">
              <a:rPr lang="en-US" smtClean="0"/>
              <a:t>12/17/2017</a:t>
            </a:fld>
            <a:endParaRPr lang="en-US" dirty="0"/>
          </a:p>
        </p:txBody>
      </p:sp>
      <p:sp>
        <p:nvSpPr>
          <p:cNvPr id="91" name="Footer Placeholder 90"/>
          <p:cNvSpPr>
            <a:spLocks noGrp="1"/>
          </p:cNvSpPr>
          <p:nvPr>
            <p:ph type="ftr" sz="quarter" idx="11"/>
          </p:nvPr>
        </p:nvSpPr>
        <p:spPr/>
        <p:txBody>
          <a:bodyPr/>
          <a:lstStyle/>
          <a:p>
            <a:endParaRPr lang="en-US" dirty="0"/>
          </a:p>
        </p:txBody>
      </p:sp>
      <p:sp>
        <p:nvSpPr>
          <p:cNvPr id="92" name="Slide Number Placeholder 91"/>
          <p:cNvSpPr>
            <a:spLocks noGrp="1"/>
          </p:cNvSpPr>
          <p:nvPr>
            <p:ph type="sldNum" sz="quarter" idx="12"/>
          </p:nvPr>
        </p:nvSpPr>
        <p:spPr/>
        <p:txBody>
          <a:bodyPr/>
          <a:lstStyle/>
          <a:p>
            <a:fld id="{D1A3679C-CB41-4B01-90CF-2E7B5319BD64}"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989969F-5904-42EE-B064-2002981B14D3}" type="datetimeFigureOut">
              <a:rPr lang="en-US" smtClean="0"/>
              <a:t>12/17/2017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A3679C-CB41-4B01-90CF-2E7B5319BD64}"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989969F-5904-42EE-B064-2002981B14D3}" type="datetimeFigureOut">
              <a:rPr lang="en-US" smtClean="0"/>
              <a:t>12/17/2017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1A3679C-CB41-4B01-90CF-2E7B5319BD64}"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989969F-5904-42EE-B064-2002981B14D3}" type="datetimeFigureOut">
              <a:rPr lang="en-US" smtClean="0"/>
              <a:t>12/17/2017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1A3679C-CB41-4B01-90CF-2E7B5319BD64}"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89969F-5904-42EE-B064-2002981B14D3}" type="datetimeFigureOut">
              <a:rPr lang="en-US" smtClean="0"/>
              <a:t>12/17/2017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1A3679C-CB41-4B01-90CF-2E7B5319BD64}"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89969F-5904-42EE-B064-2002981B14D3}" type="datetimeFigureOut">
              <a:rPr lang="en-US" smtClean="0"/>
              <a:t>12/17/2017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A3679C-CB41-4B01-90CF-2E7B5319BD64}" type="slidenum">
              <a:rPr lang="en-US" smtClean="0"/>
              <a:t>‹#›</a:t>
            </a:fld>
            <a:endParaRPr lang="en-US" dirty="0"/>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5" name="Date Placeholder 4"/>
          <p:cNvSpPr>
            <a:spLocks noGrp="1"/>
          </p:cNvSpPr>
          <p:nvPr>
            <p:ph type="dt" sz="half" idx="10"/>
          </p:nvPr>
        </p:nvSpPr>
        <p:spPr/>
        <p:txBody>
          <a:bodyPr/>
          <a:lstStyle/>
          <a:p>
            <a:fld id="{E989969F-5904-42EE-B064-2002981B14D3}" type="datetimeFigureOut">
              <a:rPr lang="en-US" smtClean="0"/>
              <a:t>12/17/2017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A3679C-CB41-4B01-90CF-2E7B5319BD64}" type="slidenum">
              <a:rPr lang="en-US" smtClean="0"/>
              <a:t>‹#›</a:t>
            </a:fld>
            <a:endParaRPr lang="en-US" dirty="0"/>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E989969F-5904-42EE-B064-2002981B14D3}" type="datetimeFigureOut">
              <a:rPr lang="en-US" smtClean="0"/>
              <a:t>12/17/2017</a:t>
            </a:fld>
            <a:endParaRPr lang="en-US" dirty="0"/>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D1A3679C-CB41-4B01-90CF-2E7B5319BD64}"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mailto:awilda.guadalupe@gmail.com"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7323" y="381000"/>
            <a:ext cx="1479390" cy="1255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976347" y="1742800"/>
            <a:ext cx="5486400" cy="3477875"/>
          </a:xfrm>
          <a:prstGeom prst="rect">
            <a:avLst/>
          </a:prstGeom>
        </p:spPr>
        <p:txBody>
          <a:bodyPr wrap="square">
            <a:spAutoFit/>
          </a:bodyPr>
          <a:lstStyle/>
          <a:p>
            <a:pPr algn="ctr"/>
            <a:r>
              <a:rPr lang="en-US" sz="4400" b="1" dirty="0">
                <a:latin typeface="Arial" panose="020B0604020202020204" pitchFamily="34" charset="0"/>
                <a:cs typeface="Arial" panose="020B0604020202020204" pitchFamily="34" charset="0"/>
              </a:rPr>
              <a:t>Multiculturalism and</a:t>
            </a:r>
          </a:p>
          <a:p>
            <a:pPr algn="ctr"/>
            <a:r>
              <a:rPr lang="en-US" sz="4400" b="1" dirty="0">
                <a:latin typeface="Arial" panose="020B0604020202020204" pitchFamily="34" charset="0"/>
                <a:cs typeface="Arial" panose="020B0604020202020204" pitchFamily="34" charset="0"/>
              </a:rPr>
              <a:t>Diversity </a:t>
            </a:r>
            <a:br>
              <a:rPr lang="en-US" sz="4400" b="1" dirty="0">
                <a:latin typeface="Arial" panose="020B0604020202020204" pitchFamily="34" charset="0"/>
                <a:cs typeface="Arial" panose="020B0604020202020204" pitchFamily="34" charset="0"/>
              </a:rPr>
            </a:br>
            <a:r>
              <a:rPr lang="en-US" sz="4400" b="1" dirty="0">
                <a:latin typeface="Arial" panose="020B0604020202020204" pitchFamily="34" charset="0"/>
                <a:cs typeface="Arial" panose="020B0604020202020204" pitchFamily="34" charset="0"/>
              </a:rPr>
              <a:t>in the </a:t>
            </a:r>
            <a:br>
              <a:rPr lang="en-US" sz="4400" b="1" dirty="0">
                <a:latin typeface="Arial" panose="020B0604020202020204" pitchFamily="34" charset="0"/>
                <a:cs typeface="Arial" panose="020B0604020202020204" pitchFamily="34" charset="0"/>
              </a:rPr>
            </a:br>
            <a:r>
              <a:rPr lang="en-US" sz="4400" b="1" dirty="0">
                <a:latin typeface="Arial" panose="020B0604020202020204" pitchFamily="34" charset="0"/>
                <a:cs typeface="Arial" panose="020B0604020202020204" pitchFamily="34" charset="0"/>
              </a:rPr>
              <a:t>OFS</a:t>
            </a:r>
          </a:p>
        </p:txBody>
      </p:sp>
    </p:spTree>
    <p:extLst>
      <p:ext uri="{BB962C8B-B14F-4D97-AF65-F5344CB8AC3E}">
        <p14:creationId xmlns:p14="http://schemas.microsoft.com/office/powerpoint/2010/main" val="3465027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81000"/>
            <a:ext cx="1463675" cy="123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209800" y="704562"/>
            <a:ext cx="5928611" cy="707886"/>
          </a:xfrm>
          <a:prstGeom prst="rect">
            <a:avLst/>
          </a:prstGeom>
          <a:noFill/>
        </p:spPr>
        <p:txBody>
          <a:bodyPr wrap="none" rtlCol="0">
            <a:spAutoFit/>
          </a:bodyPr>
          <a:lstStyle/>
          <a:p>
            <a:r>
              <a:rPr lang="en-US" sz="4000" b="1" dirty="0">
                <a:latin typeface="Arial" panose="020B0604020202020204" pitchFamily="34" charset="0"/>
                <a:cs typeface="Arial" panose="020B0604020202020204" pitchFamily="34" charset="0"/>
              </a:rPr>
              <a:t>TAKE HOME MESSAGE</a:t>
            </a:r>
          </a:p>
        </p:txBody>
      </p:sp>
      <p:sp>
        <p:nvSpPr>
          <p:cNvPr id="4" name="TextBox 3"/>
          <p:cNvSpPr txBox="1"/>
          <p:nvPr/>
        </p:nvSpPr>
        <p:spPr>
          <a:xfrm>
            <a:off x="457200" y="2209800"/>
            <a:ext cx="8206063" cy="3046988"/>
          </a:xfrm>
          <a:prstGeom prst="rect">
            <a:avLst/>
          </a:prstGeom>
          <a:noFill/>
        </p:spPr>
        <p:txBody>
          <a:bodyPr wrap="square" rtlCol="0">
            <a:spAutoFit/>
          </a:bodyPr>
          <a:lstStyle/>
          <a:p>
            <a:r>
              <a:rPr lang="en-US" sz="3200" b="1" i="1" dirty="0">
                <a:latin typeface="Arial" panose="020B0604020202020204" pitchFamily="34" charset="0"/>
                <a:cs typeface="Arial" panose="020B0604020202020204" pitchFamily="34" charset="0"/>
              </a:rPr>
              <a:t>We can’t see other ethnic groups as ‘they and we’ but as ‘we and we.’  It’s us, all together.” People of different cultures bring with them many qualities that can be a blessing to us all, especially the gift of an incarnated and lively faith.</a:t>
            </a:r>
          </a:p>
        </p:txBody>
      </p:sp>
    </p:spTree>
    <p:extLst>
      <p:ext uri="{BB962C8B-B14F-4D97-AF65-F5344CB8AC3E}">
        <p14:creationId xmlns:p14="http://schemas.microsoft.com/office/powerpoint/2010/main" val="918983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28528"/>
            <a:ext cx="9677400" cy="7171194"/>
          </a:xfrm>
          <a:prstGeom prst="rect">
            <a:avLst/>
          </a:prstGeom>
        </p:spPr>
        <p:txBody>
          <a:bodyPr wrap="square">
            <a:spAutoFit/>
          </a:bodyPr>
          <a:lstStyle/>
          <a:p>
            <a:endParaRPr lang="en-US" sz="2000" dirty="0">
              <a:solidFill>
                <a:srgbClr val="000000"/>
              </a:solidFill>
              <a:latin typeface="Arial" panose="020B0604020202020204" pitchFamily="34" charset="0"/>
              <a:cs typeface="Arial" panose="020B0604020202020204" pitchFamily="34" charset="0"/>
            </a:endParaRPr>
          </a:p>
          <a:p>
            <a:pPr marR="2200" algn="ctr"/>
            <a:r>
              <a:rPr lang="en-US" sz="2000" b="1" i="1" dirty="0">
                <a:solidFill>
                  <a:schemeClr val="bg2">
                    <a:lumMod val="10000"/>
                  </a:schemeClr>
                </a:solidFill>
                <a:latin typeface="Arial" panose="020B0604020202020204" pitchFamily="34" charset="0"/>
                <a:cs typeface="Arial" panose="020B0604020202020204" pitchFamily="34" charset="0"/>
              </a:rPr>
              <a:t>God of Mercy,</a:t>
            </a:r>
            <a:endParaRPr lang="en-US" sz="2000" b="1" dirty="0">
              <a:solidFill>
                <a:schemeClr val="bg2">
                  <a:lumMod val="10000"/>
                </a:schemeClr>
              </a:solidFill>
              <a:latin typeface="Arial" panose="020B0604020202020204" pitchFamily="34" charset="0"/>
              <a:cs typeface="Arial" panose="020B0604020202020204" pitchFamily="34" charset="0"/>
            </a:endParaRPr>
          </a:p>
          <a:p>
            <a:pPr marR="2200" algn="ctr"/>
            <a:r>
              <a:rPr lang="en-US" sz="2000" b="1" i="1" dirty="0">
                <a:solidFill>
                  <a:schemeClr val="bg2">
                    <a:lumMod val="10000"/>
                  </a:schemeClr>
                </a:solidFill>
                <a:latin typeface="Arial" panose="020B0604020202020204" pitchFamily="34" charset="0"/>
                <a:cs typeface="Arial" panose="020B0604020202020204" pitchFamily="34" charset="0"/>
              </a:rPr>
              <a:t>You that went out to encounter</a:t>
            </a:r>
            <a:endParaRPr lang="en-US" sz="2000" b="1" dirty="0">
              <a:solidFill>
                <a:schemeClr val="bg2">
                  <a:lumMod val="10000"/>
                </a:schemeClr>
              </a:solidFill>
              <a:latin typeface="Arial" panose="020B0604020202020204" pitchFamily="34" charset="0"/>
              <a:cs typeface="Arial" panose="020B0604020202020204" pitchFamily="34" charset="0"/>
            </a:endParaRPr>
          </a:p>
          <a:p>
            <a:pPr marR="2200" algn="ctr"/>
            <a:r>
              <a:rPr lang="en-US" sz="2000" b="1" i="1" dirty="0">
                <a:solidFill>
                  <a:schemeClr val="bg2">
                    <a:lumMod val="10000"/>
                  </a:schemeClr>
                </a:solidFill>
                <a:latin typeface="Arial" panose="020B0604020202020204" pitchFamily="34" charset="0"/>
                <a:cs typeface="Arial" panose="020B0604020202020204" pitchFamily="34" charset="0"/>
              </a:rPr>
              <a:t>the disciples on the way to Emmaus,</a:t>
            </a:r>
            <a:endParaRPr lang="en-US" sz="2000" b="1" dirty="0">
              <a:solidFill>
                <a:schemeClr val="bg2">
                  <a:lumMod val="10000"/>
                </a:schemeClr>
              </a:solidFill>
              <a:latin typeface="Arial" panose="020B0604020202020204" pitchFamily="34" charset="0"/>
              <a:cs typeface="Arial" panose="020B0604020202020204" pitchFamily="34" charset="0"/>
            </a:endParaRPr>
          </a:p>
          <a:p>
            <a:pPr marR="2200" algn="ctr"/>
            <a:r>
              <a:rPr lang="en-US" sz="2000" b="1" i="1" dirty="0">
                <a:solidFill>
                  <a:schemeClr val="bg2">
                    <a:lumMod val="10000"/>
                  </a:schemeClr>
                </a:solidFill>
                <a:latin typeface="Arial" panose="020B0604020202020204" pitchFamily="34" charset="0"/>
                <a:cs typeface="Arial" panose="020B0604020202020204" pitchFamily="34" charset="0"/>
              </a:rPr>
              <a:t>grant us a missionary spirit</a:t>
            </a:r>
            <a:endParaRPr lang="en-US" sz="2000" b="1" dirty="0">
              <a:solidFill>
                <a:schemeClr val="bg2">
                  <a:lumMod val="10000"/>
                </a:schemeClr>
              </a:solidFill>
              <a:latin typeface="Arial" panose="020B0604020202020204" pitchFamily="34" charset="0"/>
              <a:cs typeface="Arial" panose="020B0604020202020204" pitchFamily="34" charset="0"/>
            </a:endParaRPr>
          </a:p>
          <a:p>
            <a:pPr marR="2200" algn="ctr"/>
            <a:r>
              <a:rPr lang="en-US" sz="2000" b="1" i="1" dirty="0">
                <a:solidFill>
                  <a:schemeClr val="bg2">
                    <a:lumMod val="10000"/>
                  </a:schemeClr>
                </a:solidFill>
                <a:latin typeface="Arial" panose="020B0604020202020204" pitchFamily="34" charset="0"/>
                <a:cs typeface="Arial" panose="020B0604020202020204" pitchFamily="34" charset="0"/>
              </a:rPr>
              <a:t>and send us forth to encounter</a:t>
            </a:r>
            <a:endParaRPr lang="en-US" sz="2000" b="1" dirty="0">
              <a:solidFill>
                <a:schemeClr val="bg2">
                  <a:lumMod val="10000"/>
                </a:schemeClr>
              </a:solidFill>
              <a:latin typeface="Arial" panose="020B0604020202020204" pitchFamily="34" charset="0"/>
              <a:cs typeface="Arial" panose="020B0604020202020204" pitchFamily="34" charset="0"/>
            </a:endParaRPr>
          </a:p>
          <a:p>
            <a:pPr marR="2200" algn="ctr"/>
            <a:r>
              <a:rPr lang="en-US" sz="2000" b="1" i="1" dirty="0">
                <a:solidFill>
                  <a:schemeClr val="bg2">
                    <a:lumMod val="10000"/>
                  </a:schemeClr>
                </a:solidFill>
                <a:latin typeface="Arial" panose="020B0604020202020204" pitchFamily="34" charset="0"/>
                <a:cs typeface="Arial" panose="020B0604020202020204" pitchFamily="34" charset="0"/>
              </a:rPr>
              <a:t>our brothers and sisters,</a:t>
            </a:r>
            <a:endParaRPr lang="en-US" sz="2000" b="1" dirty="0">
              <a:solidFill>
                <a:schemeClr val="bg2">
                  <a:lumMod val="10000"/>
                </a:schemeClr>
              </a:solidFill>
              <a:latin typeface="Arial" panose="020B0604020202020204" pitchFamily="34" charset="0"/>
              <a:cs typeface="Arial" panose="020B0604020202020204" pitchFamily="34" charset="0"/>
            </a:endParaRPr>
          </a:p>
          <a:p>
            <a:pPr marR="2200" algn="ctr"/>
            <a:r>
              <a:rPr lang="en-US" sz="2000" b="1" i="1" dirty="0">
                <a:solidFill>
                  <a:schemeClr val="bg2">
                    <a:lumMod val="10000"/>
                  </a:schemeClr>
                </a:solidFill>
                <a:latin typeface="Arial" panose="020B0604020202020204" pitchFamily="34" charset="0"/>
                <a:cs typeface="Arial" panose="020B0604020202020204" pitchFamily="34" charset="0"/>
              </a:rPr>
              <a:t>to walk along beside them,</a:t>
            </a:r>
            <a:endParaRPr lang="en-US" sz="2000" b="1" dirty="0">
              <a:solidFill>
                <a:schemeClr val="bg2">
                  <a:lumMod val="10000"/>
                </a:schemeClr>
              </a:solidFill>
              <a:latin typeface="Arial" panose="020B0604020202020204" pitchFamily="34" charset="0"/>
              <a:cs typeface="Arial" panose="020B0604020202020204" pitchFamily="34" charset="0"/>
            </a:endParaRPr>
          </a:p>
          <a:p>
            <a:pPr marR="2200" algn="ctr"/>
            <a:r>
              <a:rPr lang="en-US" sz="2000" b="1" i="1" dirty="0">
                <a:solidFill>
                  <a:schemeClr val="bg2">
                    <a:lumMod val="10000"/>
                  </a:schemeClr>
                </a:solidFill>
                <a:latin typeface="Arial" panose="020B0604020202020204" pitchFamily="34" charset="0"/>
                <a:cs typeface="Arial" panose="020B0604020202020204" pitchFamily="34" charset="0"/>
              </a:rPr>
              <a:t>listen to their hopes and dreams,</a:t>
            </a:r>
            <a:endParaRPr lang="en-US" sz="2000" b="1" dirty="0">
              <a:solidFill>
                <a:schemeClr val="bg2">
                  <a:lumMod val="10000"/>
                </a:schemeClr>
              </a:solidFill>
              <a:latin typeface="Arial" panose="020B0604020202020204" pitchFamily="34" charset="0"/>
              <a:cs typeface="Arial" panose="020B0604020202020204" pitchFamily="34" charset="0"/>
            </a:endParaRPr>
          </a:p>
          <a:p>
            <a:pPr marR="2200" algn="ctr"/>
            <a:r>
              <a:rPr lang="en-US" sz="2000" b="1" i="1" dirty="0">
                <a:solidFill>
                  <a:schemeClr val="bg2">
                    <a:lumMod val="10000"/>
                  </a:schemeClr>
                </a:solidFill>
                <a:latin typeface="Arial" panose="020B0604020202020204" pitchFamily="34" charset="0"/>
                <a:cs typeface="Arial" panose="020B0604020202020204" pitchFamily="34" charset="0"/>
              </a:rPr>
              <a:t>rekindle their faith</a:t>
            </a:r>
            <a:endParaRPr lang="en-US" sz="2000" b="1" dirty="0">
              <a:solidFill>
                <a:schemeClr val="bg2">
                  <a:lumMod val="10000"/>
                </a:schemeClr>
              </a:solidFill>
              <a:latin typeface="Arial" panose="020B0604020202020204" pitchFamily="34" charset="0"/>
              <a:cs typeface="Arial" panose="020B0604020202020204" pitchFamily="34" charset="0"/>
            </a:endParaRPr>
          </a:p>
          <a:p>
            <a:pPr marR="2200" algn="ctr"/>
            <a:r>
              <a:rPr lang="en-US" sz="2000" b="1" i="1" dirty="0">
                <a:solidFill>
                  <a:schemeClr val="bg2">
                    <a:lumMod val="10000"/>
                  </a:schemeClr>
                </a:solidFill>
                <a:latin typeface="Arial" panose="020B0604020202020204" pitchFamily="34" charset="0"/>
                <a:cs typeface="Arial" panose="020B0604020202020204" pitchFamily="34" charset="0"/>
              </a:rPr>
              <a:t>with the fire of your Word,</a:t>
            </a:r>
            <a:endParaRPr lang="en-US" sz="2000" b="1" dirty="0">
              <a:solidFill>
                <a:schemeClr val="bg2">
                  <a:lumMod val="10000"/>
                </a:schemeClr>
              </a:solidFill>
              <a:latin typeface="Arial" panose="020B0604020202020204" pitchFamily="34" charset="0"/>
              <a:cs typeface="Arial" panose="020B0604020202020204" pitchFamily="34" charset="0"/>
            </a:endParaRPr>
          </a:p>
          <a:p>
            <a:pPr marR="2200" algn="ctr"/>
            <a:r>
              <a:rPr lang="en-US" sz="2000" b="1" i="1" dirty="0">
                <a:solidFill>
                  <a:schemeClr val="bg2">
                    <a:lumMod val="10000"/>
                  </a:schemeClr>
                </a:solidFill>
                <a:latin typeface="Arial" panose="020B0604020202020204" pitchFamily="34" charset="0"/>
                <a:cs typeface="Arial" panose="020B0604020202020204" pitchFamily="34" charset="0"/>
              </a:rPr>
              <a:t>prepare them to recognize you in the Eucharist</a:t>
            </a:r>
            <a:endParaRPr lang="en-US" sz="2000" b="1" dirty="0">
              <a:solidFill>
                <a:schemeClr val="bg2">
                  <a:lumMod val="10000"/>
                </a:schemeClr>
              </a:solidFill>
              <a:latin typeface="Arial" panose="020B0604020202020204" pitchFamily="34" charset="0"/>
              <a:cs typeface="Arial" panose="020B0604020202020204" pitchFamily="34" charset="0"/>
            </a:endParaRPr>
          </a:p>
          <a:p>
            <a:pPr marR="2200" algn="ctr"/>
            <a:r>
              <a:rPr lang="en-US" sz="2000" b="1" i="1" dirty="0">
                <a:solidFill>
                  <a:schemeClr val="bg2">
                    <a:lumMod val="10000"/>
                  </a:schemeClr>
                </a:solidFill>
                <a:latin typeface="Arial" panose="020B0604020202020204" pitchFamily="34" charset="0"/>
                <a:cs typeface="Arial" panose="020B0604020202020204" pitchFamily="34" charset="0"/>
              </a:rPr>
              <a:t>and send them as missionary disciples</a:t>
            </a:r>
            <a:endParaRPr lang="en-US" sz="2000" b="1" dirty="0">
              <a:solidFill>
                <a:schemeClr val="bg2">
                  <a:lumMod val="10000"/>
                </a:schemeClr>
              </a:solidFill>
              <a:latin typeface="Arial" panose="020B0604020202020204" pitchFamily="34" charset="0"/>
              <a:cs typeface="Arial" panose="020B0604020202020204" pitchFamily="34" charset="0"/>
            </a:endParaRPr>
          </a:p>
          <a:p>
            <a:pPr marR="2200" algn="ctr"/>
            <a:r>
              <a:rPr lang="en-US" sz="2000" b="1" i="1" dirty="0">
                <a:solidFill>
                  <a:schemeClr val="bg2">
                    <a:lumMod val="10000"/>
                  </a:schemeClr>
                </a:solidFill>
                <a:latin typeface="Arial" panose="020B0604020202020204" pitchFamily="34" charset="0"/>
                <a:cs typeface="Arial" panose="020B0604020202020204" pitchFamily="34" charset="0"/>
              </a:rPr>
              <a:t>to share the joy of the Gospel</a:t>
            </a:r>
            <a:endParaRPr lang="en-US" sz="2000" b="1" dirty="0">
              <a:solidFill>
                <a:schemeClr val="bg2">
                  <a:lumMod val="10000"/>
                </a:schemeClr>
              </a:solidFill>
              <a:latin typeface="Arial" panose="020B0604020202020204" pitchFamily="34" charset="0"/>
              <a:cs typeface="Arial" panose="020B0604020202020204" pitchFamily="34" charset="0"/>
            </a:endParaRPr>
          </a:p>
          <a:p>
            <a:pPr marR="2200" algn="ctr"/>
            <a:r>
              <a:rPr lang="en-US" sz="2000" b="1" i="1" dirty="0">
                <a:solidFill>
                  <a:schemeClr val="bg2">
                    <a:lumMod val="10000"/>
                  </a:schemeClr>
                </a:solidFill>
                <a:latin typeface="Arial" panose="020B0604020202020204" pitchFamily="34" charset="0"/>
                <a:cs typeface="Arial" panose="020B0604020202020204" pitchFamily="34" charset="0"/>
              </a:rPr>
              <a:t>to present and future generations</a:t>
            </a:r>
            <a:endParaRPr lang="en-US" sz="2000" b="1" dirty="0">
              <a:solidFill>
                <a:schemeClr val="bg2">
                  <a:lumMod val="10000"/>
                </a:schemeClr>
              </a:solidFill>
              <a:latin typeface="Arial" panose="020B0604020202020204" pitchFamily="34" charset="0"/>
              <a:cs typeface="Arial" panose="020B0604020202020204" pitchFamily="34" charset="0"/>
            </a:endParaRPr>
          </a:p>
          <a:p>
            <a:pPr marR="2200" algn="ctr"/>
            <a:r>
              <a:rPr lang="en-US" sz="2000" b="1" i="1" dirty="0">
                <a:solidFill>
                  <a:schemeClr val="bg2">
                    <a:lumMod val="10000"/>
                  </a:schemeClr>
                </a:solidFill>
                <a:latin typeface="Arial" panose="020B0604020202020204" pitchFamily="34" charset="0"/>
                <a:cs typeface="Arial" panose="020B0604020202020204" pitchFamily="34" charset="0"/>
              </a:rPr>
              <a:t>of every race, language and culture.</a:t>
            </a:r>
            <a:endParaRPr lang="en-US" sz="2000" b="1" dirty="0">
              <a:solidFill>
                <a:schemeClr val="bg2">
                  <a:lumMod val="10000"/>
                </a:schemeClr>
              </a:solidFill>
              <a:latin typeface="Arial" panose="020B0604020202020204" pitchFamily="34" charset="0"/>
              <a:cs typeface="Arial" panose="020B0604020202020204" pitchFamily="34" charset="0"/>
            </a:endParaRPr>
          </a:p>
          <a:p>
            <a:pPr marR="2200" algn="ctr"/>
            <a:r>
              <a:rPr lang="en-US" sz="2000" b="1" i="1" dirty="0">
                <a:solidFill>
                  <a:schemeClr val="bg2">
                    <a:lumMod val="10000"/>
                  </a:schemeClr>
                </a:solidFill>
                <a:latin typeface="Arial" panose="020B0604020202020204" pitchFamily="34" charset="0"/>
                <a:cs typeface="Arial" panose="020B0604020202020204" pitchFamily="34" charset="0"/>
              </a:rPr>
              <a:t>We ask you this</a:t>
            </a:r>
            <a:endParaRPr lang="en-US" sz="2000" b="1" dirty="0">
              <a:solidFill>
                <a:schemeClr val="bg2">
                  <a:lumMod val="10000"/>
                </a:schemeClr>
              </a:solidFill>
              <a:latin typeface="Arial" panose="020B0604020202020204" pitchFamily="34" charset="0"/>
              <a:cs typeface="Arial" panose="020B0604020202020204" pitchFamily="34" charset="0"/>
            </a:endParaRPr>
          </a:p>
          <a:p>
            <a:pPr marR="2200" algn="ctr"/>
            <a:r>
              <a:rPr lang="en-US" sz="2000" b="1" i="1" dirty="0">
                <a:solidFill>
                  <a:schemeClr val="bg2">
                    <a:lumMod val="10000"/>
                  </a:schemeClr>
                </a:solidFill>
                <a:latin typeface="Arial" panose="020B0604020202020204" pitchFamily="34" charset="0"/>
                <a:cs typeface="Arial" panose="020B0604020202020204" pitchFamily="34" charset="0"/>
              </a:rPr>
              <a:t>from our burning hearts</a:t>
            </a:r>
            <a:endParaRPr lang="en-US" sz="2000" b="1" dirty="0">
              <a:solidFill>
                <a:schemeClr val="bg2">
                  <a:lumMod val="10000"/>
                </a:schemeClr>
              </a:solidFill>
              <a:latin typeface="Arial" panose="020B0604020202020204" pitchFamily="34" charset="0"/>
              <a:cs typeface="Arial" panose="020B0604020202020204" pitchFamily="34" charset="0"/>
            </a:endParaRPr>
          </a:p>
          <a:p>
            <a:pPr marR="2200" algn="ctr"/>
            <a:r>
              <a:rPr lang="en-US" sz="2000" b="1" i="1" dirty="0">
                <a:solidFill>
                  <a:schemeClr val="bg2">
                    <a:lumMod val="10000"/>
                  </a:schemeClr>
                </a:solidFill>
                <a:latin typeface="Arial" panose="020B0604020202020204" pitchFamily="34" charset="0"/>
                <a:cs typeface="Arial" panose="020B0604020202020204" pitchFamily="34" charset="0"/>
              </a:rPr>
              <a:t>filled with the Holy Spirit,</a:t>
            </a:r>
            <a:endParaRPr lang="en-US" sz="2000" b="1" dirty="0">
              <a:solidFill>
                <a:schemeClr val="bg2">
                  <a:lumMod val="10000"/>
                </a:schemeClr>
              </a:solidFill>
              <a:latin typeface="Arial" panose="020B0604020202020204" pitchFamily="34" charset="0"/>
              <a:cs typeface="Arial" panose="020B0604020202020204" pitchFamily="34" charset="0"/>
            </a:endParaRPr>
          </a:p>
          <a:p>
            <a:pPr marR="2200" algn="ctr"/>
            <a:r>
              <a:rPr lang="en-US" sz="2000" b="1" i="1" dirty="0">
                <a:solidFill>
                  <a:schemeClr val="bg2">
                    <a:lumMod val="10000"/>
                  </a:schemeClr>
                </a:solidFill>
                <a:latin typeface="Arial" panose="020B0604020202020204" pitchFamily="34" charset="0"/>
                <a:cs typeface="Arial" panose="020B0604020202020204" pitchFamily="34" charset="0"/>
              </a:rPr>
              <a:t>in the Name of your beloved Son</a:t>
            </a:r>
            <a:endParaRPr lang="en-US" sz="2000" b="1" dirty="0">
              <a:solidFill>
                <a:schemeClr val="bg2">
                  <a:lumMod val="10000"/>
                </a:schemeClr>
              </a:solidFill>
              <a:latin typeface="Arial" panose="020B0604020202020204" pitchFamily="34" charset="0"/>
              <a:cs typeface="Arial" panose="020B0604020202020204" pitchFamily="34" charset="0"/>
            </a:endParaRPr>
          </a:p>
          <a:p>
            <a:pPr marR="2200" algn="ctr"/>
            <a:r>
              <a:rPr lang="en-US" sz="2000" b="1" i="1" dirty="0">
                <a:solidFill>
                  <a:schemeClr val="bg2">
                    <a:lumMod val="10000"/>
                  </a:schemeClr>
                </a:solidFill>
                <a:latin typeface="Arial" panose="020B0604020202020204" pitchFamily="34" charset="0"/>
                <a:cs typeface="Arial" panose="020B0604020202020204" pitchFamily="34" charset="0"/>
              </a:rPr>
              <a:t>and through the intercession of our Mother,</a:t>
            </a:r>
            <a:endParaRPr lang="en-US" sz="2000" b="1" dirty="0">
              <a:solidFill>
                <a:schemeClr val="bg2">
                  <a:lumMod val="10000"/>
                </a:schemeClr>
              </a:solidFill>
              <a:latin typeface="Arial" panose="020B0604020202020204" pitchFamily="34" charset="0"/>
              <a:cs typeface="Arial" panose="020B0604020202020204" pitchFamily="34" charset="0"/>
            </a:endParaRPr>
          </a:p>
          <a:p>
            <a:pPr marR="2200" algn="ctr"/>
            <a:r>
              <a:rPr lang="en-US" sz="2000" b="1" dirty="0">
                <a:solidFill>
                  <a:schemeClr val="bg2">
                    <a:lumMod val="10000"/>
                  </a:schemeClr>
                </a:solidFill>
                <a:latin typeface="Arial" panose="020B0604020202020204" pitchFamily="34" charset="0"/>
                <a:cs typeface="Arial" panose="020B0604020202020204" pitchFamily="34" charset="0"/>
              </a:rPr>
              <a:t>Amen</a:t>
            </a:r>
          </a:p>
          <a:p>
            <a:r>
              <a:rPr lang="en-US" sz="2000" b="1" dirty="0">
                <a:latin typeface="Arial" panose="020B0604020202020204" pitchFamily="34" charset="0"/>
                <a:cs typeface="Arial" panose="020B0604020202020204" pitchFamily="34" charset="0"/>
              </a:rPr>
              <a:t>11</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22016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52600" y="2514961"/>
            <a:ext cx="6026009" cy="1569660"/>
          </a:xfrm>
          <a:prstGeom prst="rect">
            <a:avLst/>
          </a:prstGeom>
          <a:noFill/>
        </p:spPr>
        <p:txBody>
          <a:bodyPr wrap="none" rtlCol="0">
            <a:spAutoFit/>
          </a:bodyPr>
          <a:lstStyle/>
          <a:p>
            <a:pPr algn="ctr"/>
            <a:r>
              <a:rPr lang="en-US" sz="3200" b="1" dirty="0">
                <a:latin typeface="Arial" panose="020B0604020202020204" pitchFamily="34" charset="0"/>
                <a:cs typeface="Arial" panose="020B0604020202020204" pitchFamily="34" charset="0"/>
              </a:rPr>
              <a:t>Willie Guadalupe, OFS</a:t>
            </a:r>
          </a:p>
          <a:p>
            <a:pPr algn="ctr"/>
            <a:r>
              <a:rPr lang="en-US" sz="3200" b="1" dirty="0">
                <a:solidFill>
                  <a:schemeClr val="bg1"/>
                </a:solidFill>
                <a:latin typeface="Arial" panose="020B0604020202020204" pitchFamily="34" charset="0"/>
                <a:cs typeface="Arial" panose="020B0604020202020204" pitchFamily="34" charset="0"/>
                <a:hlinkClick r:id="rId3"/>
              </a:rPr>
              <a:t>awilda.guadalupe@gmail.com</a:t>
            </a:r>
            <a:endParaRPr lang="en-US" sz="3200" b="1" dirty="0">
              <a:solidFill>
                <a:schemeClr val="bg1"/>
              </a:solidFill>
              <a:latin typeface="Arial" panose="020B0604020202020204" pitchFamily="34" charset="0"/>
              <a:cs typeface="Arial" panose="020B0604020202020204" pitchFamily="34" charset="0"/>
            </a:endParaRPr>
          </a:p>
          <a:p>
            <a:pPr algn="ctr"/>
            <a:r>
              <a:rPr lang="en-US" sz="3200" b="1" dirty="0">
                <a:latin typeface="Arial" panose="020B0604020202020204" pitchFamily="34" charset="0"/>
                <a:cs typeface="Arial" panose="020B0604020202020204" pitchFamily="34" charset="0"/>
              </a:rPr>
              <a:t>678-438-7648</a:t>
            </a: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2147" y="304800"/>
            <a:ext cx="1474787" cy="1249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03722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spc="0" dirty="0">
                <a:ln>
                  <a:noFill/>
                </a:ln>
                <a:solidFill>
                  <a:prstClr val="black"/>
                </a:solidFill>
                <a:latin typeface="Arial" panose="020B0604020202020204" pitchFamily="34" charset="0"/>
                <a:ea typeface="+mn-ea"/>
                <a:cs typeface="Arial" panose="020B0604020202020204" pitchFamily="34" charset="0"/>
              </a:rPr>
              <a:t>Multiculturalism</a:t>
            </a:r>
            <a:endParaRPr lang="es-ES" dirty="0"/>
          </a:p>
        </p:txBody>
      </p:sp>
      <p:sp>
        <p:nvSpPr>
          <p:cNvPr id="3" name="Content Placeholder 2"/>
          <p:cNvSpPr>
            <a:spLocks noGrp="1"/>
          </p:cNvSpPr>
          <p:nvPr>
            <p:ph idx="1"/>
          </p:nvPr>
        </p:nvSpPr>
        <p:spPr>
          <a:xfrm>
            <a:off x="457200" y="1981200"/>
            <a:ext cx="8229600" cy="2286000"/>
          </a:xfrm>
        </p:spPr>
        <p:txBody>
          <a:bodyPr>
            <a:normAutofit/>
          </a:bodyPr>
          <a:lstStyle/>
          <a:p>
            <a:r>
              <a:rPr lang="en-US" sz="3200" dirty="0">
                <a:latin typeface="Arial" panose="020B0604020202020204" pitchFamily="34" charset="0"/>
                <a:cs typeface="Arial" panose="020B0604020202020204" pitchFamily="34" charset="0"/>
              </a:rPr>
              <a:t>Multiculturalism is the presence of, or support for the presence of, several distinct cultural or ethnic groups within a society.</a:t>
            </a:r>
            <a:endParaRPr lang="es-ES" sz="3200" dirty="0">
              <a:latin typeface="Arial" panose="020B0604020202020204" pitchFamily="34" charset="0"/>
              <a:cs typeface="Arial" panose="020B0604020202020204" pitchFamily="34"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1" y="380567"/>
            <a:ext cx="1295400" cy="1097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8700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36304" y="248629"/>
            <a:ext cx="5943600" cy="1754326"/>
          </a:xfrm>
          <a:prstGeom prst="rect">
            <a:avLst/>
          </a:prstGeom>
        </p:spPr>
        <p:txBody>
          <a:bodyPr wrap="square">
            <a:spAutoFit/>
          </a:bodyPr>
          <a:lstStyle/>
          <a:p>
            <a:pPr algn="ctr"/>
            <a:r>
              <a:rPr lang="en-US" sz="3600" b="1" dirty="0">
                <a:solidFill>
                  <a:schemeClr val="bg2">
                    <a:lumMod val="10000"/>
                  </a:schemeClr>
                </a:solidFill>
                <a:latin typeface="Arial" panose="020B0604020202020204" pitchFamily="34" charset="0"/>
                <a:cs typeface="Arial" panose="020B0604020202020204" pitchFamily="34" charset="0"/>
              </a:rPr>
              <a:t>Seven Important Actions Involved in the Definition of Multiculturalism</a:t>
            </a:r>
          </a:p>
        </p:txBody>
      </p:sp>
      <p:sp>
        <p:nvSpPr>
          <p:cNvPr id="3" name="Rectangle 2"/>
          <p:cNvSpPr/>
          <p:nvPr/>
        </p:nvSpPr>
        <p:spPr>
          <a:xfrm>
            <a:off x="304798" y="2286000"/>
            <a:ext cx="8382001" cy="3539430"/>
          </a:xfrm>
          <a:prstGeom prst="rect">
            <a:avLst/>
          </a:prstGeom>
        </p:spPr>
        <p:txBody>
          <a:bodyPr wrap="square">
            <a:spAutoFit/>
          </a:bodyPr>
          <a:lstStyle/>
          <a:p>
            <a:pPr lvl="3">
              <a:buFont typeface="Arial"/>
              <a:buChar char="•"/>
            </a:pPr>
            <a:r>
              <a:rPr lang="en-US" sz="3200" b="1" dirty="0">
                <a:solidFill>
                  <a:schemeClr val="bg2">
                    <a:lumMod val="10000"/>
                  </a:schemeClr>
                </a:solidFill>
                <a:latin typeface="Arial" panose="020B0604020202020204" pitchFamily="34" charset="0"/>
                <a:cs typeface="Arial" panose="020B0604020202020204" pitchFamily="34" charset="0"/>
              </a:rPr>
              <a:t> </a:t>
            </a:r>
            <a:r>
              <a:rPr lang="en-US" sz="3200" dirty="0">
                <a:solidFill>
                  <a:schemeClr val="bg2">
                    <a:lumMod val="10000"/>
                  </a:schemeClr>
                </a:solidFill>
                <a:latin typeface="Arial" panose="020B0604020202020204" pitchFamily="34" charset="0"/>
                <a:cs typeface="Arial" panose="020B0604020202020204" pitchFamily="34" charset="0"/>
              </a:rPr>
              <a:t>Recognize</a:t>
            </a:r>
          </a:p>
          <a:p>
            <a:pPr lvl="3">
              <a:buFont typeface="Arial"/>
              <a:buChar char="•"/>
            </a:pPr>
            <a:r>
              <a:rPr lang="en-US" sz="3200" dirty="0">
                <a:solidFill>
                  <a:schemeClr val="bg2">
                    <a:lumMod val="10000"/>
                  </a:schemeClr>
                </a:solidFill>
                <a:latin typeface="Arial" panose="020B0604020202020204" pitchFamily="34" charset="0"/>
                <a:cs typeface="Arial" panose="020B0604020202020204" pitchFamily="34" charset="0"/>
              </a:rPr>
              <a:t> Respect</a:t>
            </a:r>
          </a:p>
          <a:p>
            <a:pPr lvl="3">
              <a:buFont typeface="Arial"/>
              <a:buChar char="•"/>
            </a:pPr>
            <a:r>
              <a:rPr lang="en-US" sz="3200" dirty="0">
                <a:solidFill>
                  <a:schemeClr val="bg2">
                    <a:lumMod val="10000"/>
                  </a:schemeClr>
                </a:solidFill>
                <a:latin typeface="Arial" panose="020B0604020202020204" pitchFamily="34" charset="0"/>
                <a:cs typeface="Arial" panose="020B0604020202020204" pitchFamily="34" charset="0"/>
              </a:rPr>
              <a:t> Acknowledge</a:t>
            </a:r>
          </a:p>
          <a:p>
            <a:pPr lvl="3">
              <a:buFont typeface="Arial"/>
              <a:buChar char="•"/>
            </a:pPr>
            <a:r>
              <a:rPr lang="en-US" sz="3200" dirty="0">
                <a:solidFill>
                  <a:schemeClr val="bg2">
                    <a:lumMod val="10000"/>
                  </a:schemeClr>
                </a:solidFill>
                <a:latin typeface="Arial" panose="020B0604020202020204" pitchFamily="34" charset="0"/>
                <a:cs typeface="Arial" panose="020B0604020202020204" pitchFamily="34" charset="0"/>
              </a:rPr>
              <a:t> Value</a:t>
            </a:r>
          </a:p>
          <a:p>
            <a:pPr lvl="3">
              <a:buFont typeface="Arial"/>
              <a:buChar char="•"/>
            </a:pPr>
            <a:r>
              <a:rPr lang="en-US" sz="3200" dirty="0">
                <a:solidFill>
                  <a:schemeClr val="bg2">
                    <a:lumMod val="10000"/>
                  </a:schemeClr>
                </a:solidFill>
                <a:latin typeface="Arial" panose="020B0604020202020204" pitchFamily="34" charset="0"/>
                <a:cs typeface="Arial" panose="020B0604020202020204" pitchFamily="34" charset="0"/>
              </a:rPr>
              <a:t> Encourage</a:t>
            </a:r>
          </a:p>
          <a:p>
            <a:pPr lvl="3">
              <a:buFont typeface="Arial"/>
              <a:buChar char="•"/>
            </a:pPr>
            <a:r>
              <a:rPr lang="en-US" sz="3200" dirty="0">
                <a:solidFill>
                  <a:schemeClr val="bg2">
                    <a:lumMod val="10000"/>
                  </a:schemeClr>
                </a:solidFill>
                <a:latin typeface="Arial" panose="020B0604020202020204" pitchFamily="34" charset="0"/>
                <a:cs typeface="Arial" panose="020B0604020202020204" pitchFamily="34" charset="0"/>
              </a:rPr>
              <a:t> Empower</a:t>
            </a:r>
          </a:p>
          <a:p>
            <a:pPr lvl="3">
              <a:buFont typeface="Arial"/>
              <a:buChar char="•"/>
            </a:pPr>
            <a:r>
              <a:rPr lang="en-US" sz="3200" dirty="0">
                <a:solidFill>
                  <a:schemeClr val="bg2">
                    <a:lumMod val="10000"/>
                  </a:schemeClr>
                </a:solidFill>
                <a:latin typeface="Arial" panose="020B0604020202020204" pitchFamily="34" charset="0"/>
                <a:cs typeface="Arial" panose="020B0604020202020204" pitchFamily="34" charset="0"/>
              </a:rPr>
              <a:t> Celebrate</a:t>
            </a:r>
            <a:r>
              <a:rPr lang="en-US" sz="3200" dirty="0">
                <a:latin typeface="Arial" panose="020B0604020202020204" pitchFamily="34" charset="0"/>
                <a:cs typeface="Arial" panose="020B0604020202020204" pitchFamily="34" charset="0"/>
              </a:rPr>
              <a:t> </a:t>
            </a: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48629"/>
            <a:ext cx="1409699" cy="1196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71311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0999" y="1371600"/>
            <a:ext cx="8458199" cy="1508105"/>
          </a:xfrm>
          <a:prstGeom prst="rect">
            <a:avLst/>
          </a:prstGeom>
        </p:spPr>
        <p:txBody>
          <a:bodyPr wrap="square">
            <a:spAutoFit/>
          </a:bodyPr>
          <a:lstStyle/>
          <a:p>
            <a:pPr marL="457200" indent="-457200">
              <a:buFont typeface="Arial" panose="020B0604020202020204" pitchFamily="34" charset="0"/>
              <a:buChar char="•"/>
            </a:pPr>
            <a:endParaRPr lang="en-US" sz="2800" b="1" i="1" dirty="0">
              <a:solidFill>
                <a:schemeClr val="bg2">
                  <a:lumMod val="10000"/>
                </a:schemeClr>
              </a:solidFill>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p>
          <a:p>
            <a:endParaRPr lang="en-US" dirty="0"/>
          </a:p>
        </p:txBody>
      </p:sp>
      <p:sp>
        <p:nvSpPr>
          <p:cNvPr id="3" name="TextBox 2"/>
          <p:cNvSpPr txBox="1"/>
          <p:nvPr/>
        </p:nvSpPr>
        <p:spPr>
          <a:xfrm>
            <a:off x="1751806" y="462524"/>
            <a:ext cx="7382255" cy="707886"/>
          </a:xfrm>
          <a:prstGeom prst="rect">
            <a:avLst/>
          </a:prstGeom>
          <a:noFill/>
        </p:spPr>
        <p:txBody>
          <a:bodyPr wrap="square" rtlCol="0">
            <a:spAutoFit/>
          </a:bodyPr>
          <a:lstStyle/>
          <a:p>
            <a:r>
              <a:rPr lang="en-US" sz="4000" b="1" dirty="0">
                <a:solidFill>
                  <a:schemeClr val="bg2">
                    <a:lumMod val="10000"/>
                  </a:schemeClr>
                </a:solidFill>
                <a:latin typeface="Arial" panose="020B0604020202020204" pitchFamily="34" charset="0"/>
                <a:cs typeface="Arial" panose="020B0604020202020204" pitchFamily="34" charset="0"/>
              </a:rPr>
              <a:t>THE CHURCH &amp; OFS RULE</a:t>
            </a:r>
          </a:p>
        </p:txBody>
      </p:sp>
      <p:pic>
        <p:nvPicPr>
          <p:cNvPr id="1024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0999" y="249764"/>
            <a:ext cx="1084639" cy="92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3"/>
          <p:cNvSpPr>
            <a:spLocks noGrp="1"/>
          </p:cNvSpPr>
          <p:nvPr>
            <p:ph type="title" idx="4294967295"/>
          </p:nvPr>
        </p:nvSpPr>
        <p:spPr/>
        <p:txBody>
          <a:bodyPr/>
          <a:lstStyle/>
          <a:p>
            <a:r>
              <a:rPr lang="es-ES" dirty="0"/>
              <a:t>       </a:t>
            </a:r>
          </a:p>
        </p:txBody>
      </p:sp>
      <p:sp>
        <p:nvSpPr>
          <p:cNvPr id="5" name="Rectangle 4"/>
          <p:cNvSpPr/>
          <p:nvPr/>
        </p:nvSpPr>
        <p:spPr>
          <a:xfrm>
            <a:off x="723898" y="1828800"/>
            <a:ext cx="7772400" cy="3477875"/>
          </a:xfrm>
          <a:prstGeom prst="rect">
            <a:avLst/>
          </a:prstGeom>
        </p:spPr>
        <p:txBody>
          <a:bodyPr wrap="square">
            <a:spAutoFit/>
          </a:bodyPr>
          <a:lstStyle/>
          <a:p>
            <a:pPr marL="457200" lvl="0" indent="-457200">
              <a:buFont typeface="Arial" panose="020B0604020202020204" pitchFamily="34" charset="0"/>
              <a:buChar char="•"/>
            </a:pPr>
            <a:r>
              <a:rPr lang="en-US" sz="3200" dirty="0">
                <a:solidFill>
                  <a:srgbClr val="DFE6D0">
                    <a:lumMod val="10000"/>
                  </a:srgbClr>
                </a:solidFill>
                <a:latin typeface="Arial" panose="020B0604020202020204" pitchFamily="34" charset="0"/>
                <a:cs typeface="Arial" panose="020B0604020202020204" pitchFamily="34" charset="0"/>
              </a:rPr>
              <a:t>Vatican II Document of such as </a:t>
            </a:r>
            <a:r>
              <a:rPr lang="en-US" sz="3200" dirty="0" err="1">
                <a:solidFill>
                  <a:srgbClr val="DFE6D0">
                    <a:lumMod val="10000"/>
                  </a:srgbClr>
                </a:solidFill>
                <a:latin typeface="Arial" panose="020B0604020202020204" pitchFamily="34" charset="0"/>
                <a:cs typeface="Arial" panose="020B0604020202020204" pitchFamily="34" charset="0"/>
              </a:rPr>
              <a:t>Gaudium</a:t>
            </a:r>
            <a:r>
              <a:rPr lang="en-US" sz="3200" dirty="0">
                <a:solidFill>
                  <a:srgbClr val="DFE6D0">
                    <a:lumMod val="10000"/>
                  </a:srgbClr>
                </a:solidFill>
                <a:latin typeface="Arial" panose="020B0604020202020204" pitchFamily="34" charset="0"/>
                <a:cs typeface="Arial" panose="020B0604020202020204" pitchFamily="34" charset="0"/>
              </a:rPr>
              <a:t> et </a:t>
            </a:r>
            <a:r>
              <a:rPr lang="en-US" sz="3200" dirty="0" err="1">
                <a:solidFill>
                  <a:srgbClr val="DFE6D0">
                    <a:lumMod val="10000"/>
                  </a:srgbClr>
                </a:solidFill>
                <a:latin typeface="Arial" panose="020B0604020202020204" pitchFamily="34" charset="0"/>
                <a:cs typeface="Arial" panose="020B0604020202020204" pitchFamily="34" charset="0"/>
              </a:rPr>
              <a:t>Spes</a:t>
            </a:r>
            <a:r>
              <a:rPr lang="en-US" sz="3200" dirty="0">
                <a:solidFill>
                  <a:srgbClr val="DFE6D0">
                    <a:lumMod val="10000"/>
                  </a:srgbClr>
                </a:solidFill>
                <a:latin typeface="Arial" panose="020B0604020202020204" pitchFamily="34" charset="0"/>
                <a:cs typeface="Arial" panose="020B0604020202020204" pitchFamily="34" charset="0"/>
              </a:rPr>
              <a:t> (GS 29).</a:t>
            </a:r>
          </a:p>
          <a:p>
            <a:pPr marL="457200" lvl="0" indent="-457200">
              <a:buFont typeface="Arial" panose="020B0604020202020204" pitchFamily="34" charset="0"/>
              <a:buChar char="•"/>
            </a:pPr>
            <a:endParaRPr lang="en-US" sz="2800" dirty="0">
              <a:solidFill>
                <a:srgbClr val="DFE6D0">
                  <a:lumMod val="10000"/>
                </a:srgbClr>
              </a:solidFill>
              <a:latin typeface="Arial" panose="020B0604020202020204" pitchFamily="34" charset="0"/>
              <a:cs typeface="Arial" panose="020B0604020202020204" pitchFamily="34" charset="0"/>
            </a:endParaRPr>
          </a:p>
          <a:p>
            <a:pPr marL="457200" lvl="0" indent="-457200">
              <a:buFont typeface="Arial" panose="020B0604020202020204" pitchFamily="34" charset="0"/>
              <a:buChar char="•"/>
            </a:pPr>
            <a:r>
              <a:rPr lang="en-US" sz="3200" dirty="0">
                <a:solidFill>
                  <a:prstClr val="black"/>
                </a:solidFill>
                <a:latin typeface="Arial" panose="020B0604020202020204" pitchFamily="34" charset="0"/>
                <a:cs typeface="Arial" panose="020B0604020202020204" pitchFamily="34" charset="0"/>
              </a:rPr>
              <a:t>The Rule of the Secular Franciscan Order.</a:t>
            </a:r>
          </a:p>
          <a:p>
            <a:pPr marL="457200" lvl="0" indent="-457200">
              <a:buFont typeface="Arial" panose="020B0604020202020204" pitchFamily="34" charset="0"/>
              <a:buChar char="•"/>
            </a:pPr>
            <a:endParaRPr lang="en-US" sz="3200" dirty="0">
              <a:solidFill>
                <a:prstClr val="black"/>
              </a:solidFill>
              <a:latin typeface="Arial" panose="020B0604020202020204" pitchFamily="34" charset="0"/>
              <a:cs typeface="Arial" panose="020B0604020202020204" pitchFamily="34" charset="0"/>
            </a:endParaRPr>
          </a:p>
          <a:p>
            <a:pPr marL="457200" lvl="0" indent="-457200">
              <a:buFont typeface="Arial" panose="020B0604020202020204" pitchFamily="34" charset="0"/>
              <a:buChar char="•"/>
            </a:pPr>
            <a:r>
              <a:rPr lang="en-US" sz="3200" dirty="0">
                <a:solidFill>
                  <a:prstClr val="black"/>
                </a:solidFill>
                <a:latin typeface="Arial" panose="020B0604020202020204" pitchFamily="34" charset="0"/>
                <a:cs typeface="Arial" panose="020B0604020202020204" pitchFamily="34" charset="0"/>
              </a:rPr>
              <a:t>Admonitions.</a:t>
            </a:r>
          </a:p>
        </p:txBody>
      </p:sp>
    </p:spTree>
    <p:extLst>
      <p:ext uri="{BB962C8B-B14F-4D97-AF65-F5344CB8AC3E}">
        <p14:creationId xmlns:p14="http://schemas.microsoft.com/office/powerpoint/2010/main" val="2780297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71800" y="457200"/>
            <a:ext cx="3406702" cy="707886"/>
          </a:xfrm>
          <a:prstGeom prst="rect">
            <a:avLst/>
          </a:prstGeom>
          <a:noFill/>
        </p:spPr>
        <p:txBody>
          <a:bodyPr wrap="none" rtlCol="0">
            <a:spAutoFit/>
          </a:bodyPr>
          <a:lstStyle/>
          <a:p>
            <a:r>
              <a:rPr lang="en-US" sz="4000" b="1" dirty="0">
                <a:solidFill>
                  <a:schemeClr val="bg2">
                    <a:lumMod val="10000"/>
                  </a:schemeClr>
                </a:solidFill>
                <a:latin typeface="Arial" panose="020B0604020202020204" pitchFamily="34" charset="0"/>
                <a:cs typeface="Arial" panose="020B0604020202020204" pitchFamily="34" charset="0"/>
              </a:rPr>
              <a:t>Justice Issue</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335686"/>
            <a:ext cx="1658937" cy="1408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457200" y="1905000"/>
            <a:ext cx="8382000" cy="4955203"/>
          </a:xfrm>
          <a:prstGeom prst="rect">
            <a:avLst/>
          </a:prstGeom>
        </p:spPr>
        <p:txBody>
          <a:bodyPr wrap="square">
            <a:spAutoFit/>
          </a:bodyPr>
          <a:lstStyle/>
          <a:p>
            <a:r>
              <a:rPr lang="en-US" sz="2400" dirty="0">
                <a:latin typeface="Arial" panose="020B0604020202020204" pitchFamily="34" charset="0"/>
                <a:cs typeface="Arial" panose="020B0604020202020204" pitchFamily="34" charset="0"/>
              </a:rPr>
              <a:t>Justice is based on good relationships that seek the good of the other person.</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As Franciscans we are known for our dedication to justice.  We strive to bring people together in a society that is fair (or just).</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 Each person needs to feel welcomed in the effort to create a diverse OFS community. </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 Each person needs to know that their culture is important to others.</a:t>
            </a: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21757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304800"/>
            <a:ext cx="8534400" cy="62483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69285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74725" y="381000"/>
            <a:ext cx="7135287" cy="646331"/>
          </a:xfrm>
          <a:prstGeom prst="rect">
            <a:avLst/>
          </a:prstGeom>
          <a:noFill/>
        </p:spPr>
        <p:txBody>
          <a:bodyPr wrap="none" rtlCol="0">
            <a:spAutoFit/>
          </a:bodyPr>
          <a:lstStyle/>
          <a:p>
            <a:r>
              <a:rPr lang="en-US" sz="3600" b="1" dirty="0">
                <a:solidFill>
                  <a:schemeClr val="bg2">
                    <a:lumMod val="10000"/>
                  </a:schemeClr>
                </a:solidFill>
                <a:latin typeface="Arial" panose="020B0604020202020204" pitchFamily="34" charset="0"/>
                <a:cs typeface="Arial" panose="020B0604020202020204" pitchFamily="34" charset="0"/>
              </a:rPr>
              <a:t>CHALLENGES/OPPORTUNITES</a:t>
            </a:r>
          </a:p>
        </p:txBody>
      </p:sp>
      <p:sp>
        <p:nvSpPr>
          <p:cNvPr id="3" name="Rectangle 2"/>
          <p:cNvSpPr/>
          <p:nvPr/>
        </p:nvSpPr>
        <p:spPr>
          <a:xfrm>
            <a:off x="1042472" y="2133600"/>
            <a:ext cx="7620000" cy="2554545"/>
          </a:xfrm>
          <a:prstGeom prst="rect">
            <a:avLst/>
          </a:prstGeom>
        </p:spPr>
        <p:txBody>
          <a:bodyPr wrap="square">
            <a:spAutoFit/>
          </a:bodyPr>
          <a:lstStyle/>
          <a:p>
            <a:pPr marL="285750" indent="-285750">
              <a:buFontTx/>
              <a:buChar char="-"/>
            </a:pPr>
            <a:r>
              <a:rPr lang="en-US" sz="3200" dirty="0">
                <a:solidFill>
                  <a:schemeClr val="bg2">
                    <a:lumMod val="10000"/>
                  </a:schemeClr>
                </a:solidFill>
              </a:rPr>
              <a:t>Language</a:t>
            </a:r>
          </a:p>
          <a:p>
            <a:pPr marL="285750" indent="-285750">
              <a:buFontTx/>
              <a:buChar char="-"/>
            </a:pPr>
            <a:endParaRPr lang="en-US" sz="3200" dirty="0">
              <a:solidFill>
                <a:schemeClr val="bg2">
                  <a:lumMod val="10000"/>
                </a:schemeClr>
              </a:solidFill>
            </a:endParaRPr>
          </a:p>
          <a:p>
            <a:pPr marL="285750" indent="-285750">
              <a:buFontTx/>
              <a:buChar char="-"/>
            </a:pPr>
            <a:r>
              <a:rPr lang="en-US" sz="3200" dirty="0">
                <a:solidFill>
                  <a:schemeClr val="bg2">
                    <a:lumMod val="10000"/>
                  </a:schemeClr>
                </a:solidFill>
              </a:rPr>
              <a:t>Bilingual OFS</a:t>
            </a:r>
          </a:p>
          <a:p>
            <a:pPr marL="285750" indent="-285750">
              <a:buFontTx/>
              <a:buChar char="-"/>
            </a:pPr>
            <a:endParaRPr lang="en-US" sz="3200" dirty="0">
              <a:solidFill>
                <a:schemeClr val="bg2">
                  <a:lumMod val="10000"/>
                </a:schemeClr>
              </a:solidFill>
            </a:endParaRPr>
          </a:p>
          <a:p>
            <a:pPr marL="285750" indent="-285750">
              <a:buFontTx/>
              <a:buChar char="-"/>
            </a:pPr>
            <a:r>
              <a:rPr lang="en-US" sz="3200" dirty="0">
                <a:solidFill>
                  <a:schemeClr val="bg2">
                    <a:lumMod val="10000"/>
                  </a:schemeClr>
                </a:solidFill>
              </a:rPr>
              <a:t>Formation Materials and Resources</a:t>
            </a: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9377" y="85437"/>
            <a:ext cx="1457880" cy="1237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41394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92159" y="470187"/>
            <a:ext cx="2007281" cy="707886"/>
          </a:xfrm>
          <a:prstGeom prst="rect">
            <a:avLst/>
          </a:prstGeom>
          <a:noFill/>
        </p:spPr>
        <p:txBody>
          <a:bodyPr wrap="none" rtlCol="0">
            <a:spAutoFit/>
          </a:bodyPr>
          <a:lstStyle/>
          <a:p>
            <a:pPr algn="ctr"/>
            <a:r>
              <a:rPr lang="en-US" sz="4000" b="1" dirty="0">
                <a:solidFill>
                  <a:schemeClr val="bg2">
                    <a:lumMod val="10000"/>
                  </a:schemeClr>
                </a:solidFill>
                <a:latin typeface="Arial" panose="020B0604020202020204" pitchFamily="34" charset="0"/>
                <a:cs typeface="Arial" panose="020B0604020202020204" pitchFamily="34" charset="0"/>
              </a:rPr>
              <a:t>GOALS</a:t>
            </a:r>
          </a:p>
        </p:txBody>
      </p:sp>
      <p:sp>
        <p:nvSpPr>
          <p:cNvPr id="3" name="Rectangle 2"/>
          <p:cNvSpPr/>
          <p:nvPr/>
        </p:nvSpPr>
        <p:spPr>
          <a:xfrm>
            <a:off x="152401" y="1427821"/>
            <a:ext cx="8991599" cy="6032421"/>
          </a:xfrm>
          <a:prstGeom prst="rect">
            <a:avLst/>
          </a:prstGeom>
        </p:spPr>
        <p:txBody>
          <a:bodyPr wrap="square">
            <a:spAutoFit/>
          </a:bodyPr>
          <a:lstStyle/>
          <a:p>
            <a:pPr marL="342900" indent="-342900">
              <a:buFont typeface="Arial" panose="020B0604020202020204" pitchFamily="34" charset="0"/>
              <a:buChar char="•"/>
            </a:pPr>
            <a:r>
              <a:rPr lang="en-US" sz="2800" dirty="0">
                <a:solidFill>
                  <a:schemeClr val="bg2">
                    <a:lumMod val="10000"/>
                  </a:schemeClr>
                </a:solidFill>
                <a:latin typeface="Arial" panose="020B0604020202020204" pitchFamily="34" charset="0"/>
                <a:cs typeface="Arial" panose="020B0604020202020204" pitchFamily="34" charset="0"/>
              </a:rPr>
              <a:t>We need to make the OFS a welcoming home for all ethnic groups in our region that are being called to our vocation.  (Multicultural and Bilingual Fraternities)</a:t>
            </a:r>
          </a:p>
          <a:p>
            <a:pPr marL="342900" indent="-342900">
              <a:buFont typeface="Arial" panose="020B0604020202020204" pitchFamily="34" charset="0"/>
              <a:buChar char="•"/>
            </a:pPr>
            <a:endParaRPr lang="en-US" sz="2800" dirty="0">
              <a:solidFill>
                <a:schemeClr val="bg2">
                  <a:lumMod val="10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800" dirty="0">
                <a:solidFill>
                  <a:schemeClr val="bg2">
                    <a:lumMod val="10000"/>
                  </a:schemeClr>
                </a:solidFill>
                <a:latin typeface="Arial" panose="020B0604020202020204" pitchFamily="34" charset="0"/>
                <a:cs typeface="Arial" panose="020B0604020202020204" pitchFamily="34" charset="0"/>
              </a:rPr>
              <a:t>We need to address the language challenges inherent in ministering to other cultures.</a:t>
            </a:r>
          </a:p>
          <a:p>
            <a:pPr marL="342900" indent="-342900">
              <a:buFont typeface="Arial" panose="020B0604020202020204" pitchFamily="34" charset="0"/>
              <a:buChar char="•"/>
            </a:pPr>
            <a:endParaRPr lang="en-US" sz="2800" dirty="0">
              <a:solidFill>
                <a:schemeClr val="bg2">
                  <a:lumMod val="10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800" dirty="0">
                <a:solidFill>
                  <a:schemeClr val="bg2">
                    <a:lumMod val="10000"/>
                  </a:schemeClr>
                </a:solidFill>
                <a:latin typeface="Arial" panose="020B0604020202020204" pitchFamily="34" charset="0"/>
                <a:cs typeface="Arial" panose="020B0604020202020204" pitchFamily="34" charset="0"/>
              </a:rPr>
              <a:t>We need to continue our efforts of translation of Formation Materials &amp; resources.  </a:t>
            </a:r>
          </a:p>
          <a:p>
            <a:pPr marL="342900" indent="-342900">
              <a:buFont typeface="Arial" panose="020B0604020202020204" pitchFamily="34" charset="0"/>
              <a:buChar char="•"/>
            </a:pPr>
            <a:endParaRPr lang="en-US" sz="2800" dirty="0">
              <a:solidFill>
                <a:schemeClr val="bg2">
                  <a:lumMod val="10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800" dirty="0">
                <a:solidFill>
                  <a:schemeClr val="bg2">
                    <a:lumMod val="10000"/>
                  </a:schemeClr>
                </a:solidFill>
                <a:latin typeface="Arial" panose="020B0604020202020204" pitchFamily="34" charset="0"/>
                <a:cs typeface="Arial" panose="020B0604020202020204" pitchFamily="34" charset="0"/>
              </a:rPr>
              <a:t>We need to encourage the development of ongoing dialogue.</a:t>
            </a:r>
          </a:p>
          <a:p>
            <a:pPr marL="342900" indent="-342900">
              <a:buFont typeface="Arial" panose="020B0604020202020204" pitchFamily="34" charset="0"/>
              <a:buChar char="•"/>
            </a:pPr>
            <a:endParaRPr lang="en-US" sz="3200" dirty="0">
              <a:solidFill>
                <a:schemeClr val="bg2">
                  <a:lumMod val="10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199" y="256081"/>
            <a:ext cx="1338469" cy="1136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87999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33600" y="396747"/>
            <a:ext cx="5502212" cy="707886"/>
          </a:xfrm>
          <a:prstGeom prst="rect">
            <a:avLst/>
          </a:prstGeom>
          <a:noFill/>
        </p:spPr>
        <p:txBody>
          <a:bodyPr wrap="none" rtlCol="0">
            <a:spAutoFit/>
          </a:bodyPr>
          <a:lstStyle/>
          <a:p>
            <a:r>
              <a:rPr lang="en-US" sz="4000" b="1" dirty="0">
                <a:solidFill>
                  <a:schemeClr val="bg2">
                    <a:lumMod val="10000"/>
                  </a:schemeClr>
                </a:solidFill>
                <a:latin typeface="Arial" panose="020B0604020202020204" pitchFamily="34" charset="0"/>
                <a:cs typeface="Arial" panose="020B0604020202020204" pitchFamily="34" charset="0"/>
              </a:rPr>
              <a:t>RECOMMENDATIONS</a:t>
            </a:r>
          </a:p>
        </p:txBody>
      </p:sp>
      <p:sp>
        <p:nvSpPr>
          <p:cNvPr id="4" name="Rectangle 3"/>
          <p:cNvSpPr/>
          <p:nvPr/>
        </p:nvSpPr>
        <p:spPr>
          <a:xfrm>
            <a:off x="559904" y="1548804"/>
            <a:ext cx="8305800" cy="5293757"/>
          </a:xfrm>
          <a:prstGeom prst="rect">
            <a:avLst/>
          </a:prstGeom>
        </p:spPr>
        <p:txBody>
          <a:bodyPr wrap="square">
            <a:spAutoFit/>
          </a:bodyPr>
          <a:lstStyle/>
          <a:p>
            <a:pPr marL="342900" indent="-342900">
              <a:buFont typeface="Arial" panose="020B0604020202020204" pitchFamily="34" charset="0"/>
              <a:buChar char="•"/>
            </a:pPr>
            <a:r>
              <a:rPr lang="en-US" sz="2600" dirty="0">
                <a:solidFill>
                  <a:schemeClr val="bg2">
                    <a:lumMod val="10000"/>
                  </a:schemeClr>
                </a:solidFill>
                <a:latin typeface="Arial" panose="020B0604020202020204" pitchFamily="34" charset="0"/>
                <a:cs typeface="Arial" panose="020B0604020202020204" pitchFamily="34" charset="0"/>
              </a:rPr>
              <a:t>Assess the pulse of ethnic groups in your communities</a:t>
            </a:r>
          </a:p>
          <a:p>
            <a:endParaRPr lang="en-US" sz="2600" dirty="0">
              <a:solidFill>
                <a:schemeClr val="bg2">
                  <a:lumMod val="10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600" dirty="0">
                <a:solidFill>
                  <a:schemeClr val="bg2">
                    <a:lumMod val="10000"/>
                  </a:schemeClr>
                </a:solidFill>
                <a:latin typeface="Arial" panose="020B0604020202020204" pitchFamily="34" charset="0"/>
                <a:cs typeface="Arial" panose="020B0604020202020204" pitchFamily="34" charset="0"/>
              </a:rPr>
              <a:t>Develop effective strategies to attract, evangelize and form potential candidates to </a:t>
            </a:r>
            <a:r>
              <a:rPr lang="en-US" sz="2600">
                <a:solidFill>
                  <a:schemeClr val="bg2">
                    <a:lumMod val="10000"/>
                  </a:schemeClr>
                </a:solidFill>
                <a:latin typeface="Arial" panose="020B0604020202020204" pitchFamily="34" charset="0"/>
                <a:cs typeface="Arial" panose="020B0604020202020204" pitchFamily="34" charset="0"/>
              </a:rPr>
              <a:t>the OFS.</a:t>
            </a:r>
            <a:endParaRPr lang="en-US" sz="2600" dirty="0">
              <a:solidFill>
                <a:schemeClr val="bg2">
                  <a:lumMod val="10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2600" dirty="0">
              <a:solidFill>
                <a:schemeClr val="bg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600" dirty="0">
                <a:solidFill>
                  <a:schemeClr val="bg2">
                    <a:lumMod val="10000"/>
                  </a:schemeClr>
                </a:solidFill>
                <a:latin typeface="Arial" panose="020B0604020202020204" pitchFamily="34" charset="0"/>
                <a:cs typeface="Arial" panose="020B0604020202020204" pitchFamily="34" charset="0"/>
              </a:rPr>
              <a:t>Appoint a Multicultural Chair in your Region.</a:t>
            </a:r>
          </a:p>
          <a:p>
            <a:r>
              <a:rPr lang="en-US" sz="2600" dirty="0">
                <a:solidFill>
                  <a:schemeClr val="bg2">
                    <a:lumMod val="10000"/>
                  </a:schemeClr>
                </a:solidFill>
                <a:latin typeface="Arial" panose="020B0604020202020204" pitchFamily="34" charset="0"/>
                <a:cs typeface="Arial" panose="020B0604020202020204" pitchFamily="34" charset="0"/>
              </a:rPr>
              <a:t> </a:t>
            </a:r>
          </a:p>
          <a:p>
            <a:pPr marL="342900" indent="-342900">
              <a:buFont typeface="Arial" panose="020B0604020202020204" pitchFamily="34" charset="0"/>
              <a:buChar char="•"/>
            </a:pPr>
            <a:r>
              <a:rPr lang="en-US" sz="2600" dirty="0">
                <a:solidFill>
                  <a:schemeClr val="bg2">
                    <a:lumMod val="10000"/>
                  </a:schemeClr>
                </a:solidFill>
                <a:latin typeface="Arial" panose="020B0604020202020204" pitchFamily="34" charset="0"/>
                <a:cs typeface="Arial" panose="020B0604020202020204" pitchFamily="34" charset="0"/>
              </a:rPr>
              <a:t>Discuss lessons learned, challenges and opportunities.</a:t>
            </a:r>
          </a:p>
          <a:p>
            <a:pPr marL="342900" indent="-342900">
              <a:buFont typeface="Arial" panose="020B0604020202020204" pitchFamily="34" charset="0"/>
              <a:buChar char="•"/>
            </a:pPr>
            <a:endParaRPr lang="en-US" sz="2600" dirty="0">
              <a:solidFill>
                <a:schemeClr val="bg2">
                  <a:lumMod val="10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600" dirty="0">
                <a:solidFill>
                  <a:schemeClr val="bg2">
                    <a:lumMod val="10000"/>
                  </a:schemeClr>
                </a:solidFill>
                <a:latin typeface="Arial" panose="020B0604020202020204" pitchFamily="34" charset="0"/>
                <a:cs typeface="Arial" panose="020B0604020202020204" pitchFamily="34" charset="0"/>
              </a:rPr>
              <a:t>Report progress and lessons learned with your Council.</a:t>
            </a: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67019"/>
            <a:ext cx="1447800" cy="12288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61839370"/>
      </p:ext>
    </p:extLst>
  </p:cSld>
  <p:clrMapOvr>
    <a:masterClrMapping/>
  </p:clrMapOvr>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5626</TotalTime>
  <Words>1580</Words>
  <Application>Microsoft Office PowerPoint</Application>
  <PresentationFormat>On-screen Show (4:3)</PresentationFormat>
  <Paragraphs>146</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Times New Roman</vt:lpstr>
      <vt:lpstr>Tw Cen MT</vt:lpstr>
      <vt:lpstr>Thatch</vt:lpstr>
      <vt:lpstr>PowerPoint Presentation</vt:lpstr>
      <vt:lpstr>Multiculturalism</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Diversity and Multiculturism in the  OFS</dc:title>
  <dc:creator>Awilda Guadalupe</dc:creator>
  <cp:lastModifiedBy>Israel Guadalupe</cp:lastModifiedBy>
  <cp:revision>155</cp:revision>
  <cp:lastPrinted>2017-09-20T18:54:26Z</cp:lastPrinted>
  <dcterms:created xsi:type="dcterms:W3CDTF">2016-04-24T22:13:17Z</dcterms:created>
  <dcterms:modified xsi:type="dcterms:W3CDTF">2017-12-17T20:35:53Z</dcterms:modified>
</cp:coreProperties>
</file>